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51" r:id="rId1"/>
  </p:sldMasterIdLst>
  <p:notesMasterIdLst>
    <p:notesMasterId r:id="rId30"/>
  </p:notesMasterIdLst>
  <p:handoutMasterIdLst>
    <p:handoutMasterId r:id="rId31"/>
  </p:handoutMasterIdLst>
  <p:sldIdLst>
    <p:sldId id="256" r:id="rId2"/>
    <p:sldId id="309" r:id="rId3"/>
    <p:sldId id="258" r:id="rId4"/>
    <p:sldId id="259" r:id="rId5"/>
    <p:sldId id="290" r:id="rId6"/>
    <p:sldId id="297" r:id="rId7"/>
    <p:sldId id="298" r:id="rId8"/>
    <p:sldId id="308" r:id="rId9"/>
    <p:sldId id="299" r:id="rId10"/>
    <p:sldId id="300" r:id="rId11"/>
    <p:sldId id="291" r:id="rId12"/>
    <p:sldId id="301" r:id="rId13"/>
    <p:sldId id="302" r:id="rId14"/>
    <p:sldId id="303" r:id="rId15"/>
    <p:sldId id="307" r:id="rId16"/>
    <p:sldId id="292" r:id="rId17"/>
    <p:sldId id="304" r:id="rId18"/>
    <p:sldId id="305" r:id="rId19"/>
    <p:sldId id="306" r:id="rId20"/>
    <p:sldId id="310" r:id="rId21"/>
    <p:sldId id="311" r:id="rId22"/>
    <p:sldId id="312" r:id="rId23"/>
    <p:sldId id="313" r:id="rId24"/>
    <p:sldId id="272" r:id="rId25"/>
    <p:sldId id="314" r:id="rId26"/>
    <p:sldId id="274" r:id="rId27"/>
    <p:sldId id="315" r:id="rId28"/>
    <p:sldId id="275" r:id="rId29"/>
  </p:sldIdLst>
  <p:sldSz cx="9144000" cy="6858000" type="screen4x3"/>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EE7D3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5831" autoAdjust="0"/>
    <p:restoredTop sz="95810" autoAdjust="0"/>
  </p:normalViewPr>
  <p:slideViewPr>
    <p:cSldViewPr snapToObjects="1">
      <p:cViewPr varScale="1">
        <p:scale>
          <a:sx n="124" d="100"/>
          <a:sy n="124" d="100"/>
        </p:scale>
        <p:origin x="2352" y="168"/>
      </p:cViewPr>
      <p:guideLst>
        <p:guide orient="horz" pos="2160"/>
        <p:guide pos="2880"/>
      </p:guideLst>
    </p:cSldViewPr>
  </p:slideViewPr>
  <p:outlineViewPr>
    <p:cViewPr>
      <p:scale>
        <a:sx n="33" d="100"/>
        <a:sy n="33" d="100"/>
      </p:scale>
      <p:origin x="12" y="6102"/>
    </p:cViewPr>
  </p:outlineViewPr>
  <p:notesTextViewPr>
    <p:cViewPr>
      <p:scale>
        <a:sx n="100" d="100"/>
        <a:sy n="100" d="100"/>
      </p:scale>
      <p:origin x="0" y="0"/>
    </p:cViewPr>
  </p:notesTextViewPr>
  <p:sorterViewPr>
    <p:cViewPr>
      <p:scale>
        <a:sx n="100" d="100"/>
        <a:sy n="100" d="100"/>
      </p:scale>
      <p:origin x="0" y="964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auto">
          <a:xfrm>
            <a:off x="0" y="0"/>
            <a:ext cx="3038145"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3" name="Date Placeholder 2"/>
          <p:cNvSpPr>
            <a:spLocks noGrp="1"/>
          </p:cNvSpPr>
          <p:nvPr>
            <p:ph type="dt" sz="quarter" idx="1"/>
          </p:nvPr>
        </p:nvSpPr>
        <p:spPr bwMode="auto">
          <a:xfrm>
            <a:off x="3972256" y="0"/>
            <a:ext cx="3036623"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algn="r" defTabSz="913525">
              <a:defRPr sz="1200">
                <a:latin typeface="Calibri" pitchFamily="34" charset="0"/>
              </a:defRPr>
            </a:lvl1pPr>
          </a:lstStyle>
          <a:p>
            <a:pPr>
              <a:defRPr/>
            </a:pPr>
            <a:fld id="{085A868C-5F9A-4350-9ECA-8A39CF4A3D12}" type="datetimeFigureOut">
              <a:rPr lang="en-US"/>
              <a:pPr>
                <a:defRPr/>
              </a:pPr>
              <a:t>10/3/22</a:t>
            </a:fld>
            <a:endParaRPr lang="en-US"/>
          </a:p>
        </p:txBody>
      </p:sp>
      <p:sp>
        <p:nvSpPr>
          <p:cNvPr id="4" name="Footer Placeholder 3"/>
          <p:cNvSpPr>
            <a:spLocks noGrp="1"/>
          </p:cNvSpPr>
          <p:nvPr>
            <p:ph type="ftr" sz="quarter" idx="2"/>
          </p:nvPr>
        </p:nvSpPr>
        <p:spPr bwMode="auto">
          <a:xfrm>
            <a:off x="0" y="8829121"/>
            <a:ext cx="3038145"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5" name="Slide Number Placeholder 4"/>
          <p:cNvSpPr>
            <a:spLocks noGrp="1"/>
          </p:cNvSpPr>
          <p:nvPr>
            <p:ph type="sldNum" sz="quarter" idx="3"/>
          </p:nvPr>
        </p:nvSpPr>
        <p:spPr bwMode="auto">
          <a:xfrm>
            <a:off x="3972256" y="8829121"/>
            <a:ext cx="3036623"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algn="r" defTabSz="913525">
              <a:defRPr sz="1200">
                <a:latin typeface="Calibri" pitchFamily="34" charset="0"/>
              </a:defRPr>
            </a:lvl1pPr>
          </a:lstStyle>
          <a:p>
            <a:pPr>
              <a:defRPr/>
            </a:pPr>
            <a:fld id="{D9C3BF8C-1241-40D3-840C-9DB1996F1F77}" type="slidenum">
              <a:rPr lang="en-US"/>
              <a:pPr>
                <a:defRPr/>
              </a:pPr>
              <a:t>‹#›</a:t>
            </a:fld>
            <a:endParaRPr lang="en-US"/>
          </a:p>
        </p:txBody>
      </p:sp>
    </p:spTree>
    <p:extLst>
      <p:ext uri="{BB962C8B-B14F-4D97-AF65-F5344CB8AC3E}">
        <p14:creationId xmlns:p14="http://schemas.microsoft.com/office/powerpoint/2010/main" val="235177768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gif>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auto">
          <a:xfrm>
            <a:off x="0" y="0"/>
            <a:ext cx="3038145"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3" name="Date Placeholder 2"/>
          <p:cNvSpPr>
            <a:spLocks noGrp="1"/>
          </p:cNvSpPr>
          <p:nvPr>
            <p:ph type="dt" idx="1"/>
          </p:nvPr>
        </p:nvSpPr>
        <p:spPr bwMode="auto">
          <a:xfrm>
            <a:off x="3970734" y="0"/>
            <a:ext cx="3038145"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algn="r" defTabSz="913525">
              <a:defRPr sz="1200">
                <a:latin typeface="Calibri" pitchFamily="34" charset="0"/>
              </a:defRPr>
            </a:lvl1pPr>
          </a:lstStyle>
          <a:p>
            <a:pPr>
              <a:defRPr/>
            </a:pPr>
            <a:fld id="{E1FE7019-A90C-4050-B719-4A68C7DA50DA}" type="datetimeFigureOut">
              <a:rPr lang="en-US"/>
              <a:pPr>
                <a:defRPr/>
              </a:pPr>
              <a:t>10/3/22</a:t>
            </a:fld>
            <a:endParaRPr lang="en-US"/>
          </a:p>
        </p:txBody>
      </p:sp>
      <p:sp>
        <p:nvSpPr>
          <p:cNvPr id="4" name="Slide Image Placeholder 3"/>
          <p:cNvSpPr>
            <a:spLocks noGrp="1" noRot="1" noChangeAspect="1"/>
          </p:cNvSpPr>
          <p:nvPr>
            <p:ph type="sldImg" idx="2"/>
          </p:nvPr>
        </p:nvSpPr>
        <p:spPr>
          <a:xfrm>
            <a:off x="1181100" y="698500"/>
            <a:ext cx="4648200" cy="3486150"/>
          </a:xfrm>
          <a:prstGeom prst="rect">
            <a:avLst/>
          </a:prstGeom>
          <a:noFill/>
          <a:ln w="12700">
            <a:solidFill>
              <a:prstClr val="black"/>
            </a:solidFill>
          </a:ln>
        </p:spPr>
        <p:txBody>
          <a:bodyPr vert="horz" lIns="89808" tIns="44904" rIns="89808" bIns="44904" rtlCol="0" anchor="ctr"/>
          <a:lstStyle/>
          <a:p>
            <a:pPr lvl="0"/>
            <a:endParaRPr lang="en-US" noProof="0"/>
          </a:p>
        </p:txBody>
      </p:sp>
      <p:sp>
        <p:nvSpPr>
          <p:cNvPr id="5" name="Notes Placeholder 4"/>
          <p:cNvSpPr>
            <a:spLocks noGrp="1"/>
          </p:cNvSpPr>
          <p:nvPr>
            <p:ph type="body" sz="quarter" idx="3"/>
          </p:nvPr>
        </p:nvSpPr>
        <p:spPr bwMode="auto">
          <a:xfrm>
            <a:off x="701345" y="4416098"/>
            <a:ext cx="5607711" cy="4183995"/>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bwMode="auto">
          <a:xfrm>
            <a:off x="0" y="8829121"/>
            <a:ext cx="3038145"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7" name="Slide Number Placeholder 6"/>
          <p:cNvSpPr>
            <a:spLocks noGrp="1"/>
          </p:cNvSpPr>
          <p:nvPr>
            <p:ph type="sldNum" sz="quarter" idx="5"/>
          </p:nvPr>
        </p:nvSpPr>
        <p:spPr bwMode="auto">
          <a:xfrm>
            <a:off x="3970734" y="8829121"/>
            <a:ext cx="3038145"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algn="r" defTabSz="913525">
              <a:defRPr sz="1200">
                <a:latin typeface="Calibri" pitchFamily="34" charset="0"/>
              </a:defRPr>
            </a:lvl1pPr>
          </a:lstStyle>
          <a:p>
            <a:pPr>
              <a:defRPr/>
            </a:pPr>
            <a:fld id="{3F6B6C2D-0897-4206-AD94-4D1FCFA82106}" type="slidenum">
              <a:rPr lang="en-US"/>
              <a:pPr>
                <a:defRPr/>
              </a:pPr>
              <a:t>‹#›</a:t>
            </a:fld>
            <a:endParaRPr lang="en-US"/>
          </a:p>
        </p:txBody>
      </p:sp>
    </p:spTree>
    <p:extLst>
      <p:ext uri="{BB962C8B-B14F-4D97-AF65-F5344CB8AC3E}">
        <p14:creationId xmlns:p14="http://schemas.microsoft.com/office/powerpoint/2010/main" val="50422616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rtl="0">
      <a:defRPr sz="1200" kern="1200">
        <a:solidFill>
          <a:schemeClr val="tx1"/>
        </a:solidFill>
        <a:latin typeface="+mn-lt"/>
        <a:ea typeface="+mn-ea"/>
        <a:cs typeface="+mn-cs"/>
      </a:defRPr>
    </a:lvl6pPr>
    <a:lvl7pPr marL="2743200" algn="l" rtl="0">
      <a:defRPr sz="1200" kern="1200">
        <a:solidFill>
          <a:schemeClr val="tx1"/>
        </a:solidFill>
        <a:latin typeface="+mn-lt"/>
        <a:ea typeface="+mn-ea"/>
        <a:cs typeface="+mn-cs"/>
      </a:defRPr>
    </a:lvl7pPr>
    <a:lvl8pPr marL="3200400" algn="l" rtl="0">
      <a:defRPr sz="1200" kern="1200">
        <a:solidFill>
          <a:schemeClr val="tx1"/>
        </a:solidFill>
        <a:latin typeface="+mn-lt"/>
        <a:ea typeface="+mn-ea"/>
        <a:cs typeface="+mn-cs"/>
      </a:defRPr>
    </a:lvl8pPr>
    <a:lvl9pPr marL="3657600" algn="l"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6867"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spcBef>
                <a:spcPct val="0"/>
              </a:spcBef>
            </a:pPr>
            <a:r>
              <a:rPr lang="en-US" dirty="0"/>
              <a:t>Bring print-outs of code from </a:t>
            </a:r>
            <a:r>
              <a:rPr lang="en-US" dirty="0" err="1"/>
              <a:t>InterfacesSolution</a:t>
            </a:r>
            <a:r>
              <a:rPr lang="en-US" dirty="0"/>
              <a:t>, </a:t>
            </a:r>
          </a:p>
          <a:p>
            <a:pPr eaLnBrk="1" hangingPunct="1">
              <a:spcBef>
                <a:spcPct val="0"/>
              </a:spcBef>
            </a:pPr>
            <a:r>
              <a:rPr lang="en-US" dirty="0"/>
              <a:t>Current</a:t>
            </a:r>
            <a:r>
              <a:rPr lang="en-US" baseline="0" dirty="0"/>
              <a:t> </a:t>
            </a:r>
            <a:r>
              <a:rPr lang="en-US" dirty="0"/>
              <a:t>schedule:</a:t>
            </a:r>
          </a:p>
          <a:p>
            <a:pPr eaLnBrk="1" hangingPunct="1">
              <a:spcBef>
                <a:spcPct val="0"/>
              </a:spcBef>
            </a:pPr>
            <a:r>
              <a:rPr lang="en-US" dirty="0"/>
              <a:t>Tomorrow – reactive GUI programming using</a:t>
            </a:r>
            <a:r>
              <a:rPr lang="en-US" baseline="0" dirty="0"/>
              <a:t> interfaces (covered today)</a:t>
            </a:r>
          </a:p>
          <a:p>
            <a:pPr eaLnBrk="1" hangingPunct="1">
              <a:spcBef>
                <a:spcPct val="0"/>
              </a:spcBef>
            </a:pPr>
            <a:r>
              <a:rPr lang="en-US" baseline="0" dirty="0"/>
              <a:t>Next week – extend to Inheritance</a:t>
            </a:r>
          </a:p>
          <a:p>
            <a:pPr eaLnBrk="1" hangingPunct="1">
              <a:spcBef>
                <a:spcPct val="0"/>
              </a:spcBef>
            </a:pPr>
            <a:r>
              <a:rPr lang="en-US" baseline="0" dirty="0"/>
              <a:t>Two weeks to next test</a:t>
            </a:r>
            <a:endParaRPr lang="en-US" dirty="0"/>
          </a:p>
          <a:p>
            <a:pPr eaLnBrk="1" hangingPunct="1">
              <a:spcBef>
                <a:spcPct val="0"/>
              </a:spcBef>
            </a:pPr>
            <a:r>
              <a:rPr lang="en-US" dirty="0"/>
              <a:t>Questions about current recursion assignment? Due tonight</a:t>
            </a:r>
          </a:p>
          <a:p>
            <a:r>
              <a:rPr lang="en-US" dirty="0"/>
              <a:t>You can use helper functions if you know how,</a:t>
            </a:r>
            <a:r>
              <a:rPr lang="en-US" baseline="0" dirty="0"/>
              <a:t> but not</a:t>
            </a:r>
            <a:r>
              <a:rPr lang="en-US" dirty="0"/>
              <a:t> needed for any of the problems</a:t>
            </a:r>
          </a:p>
          <a:p>
            <a:pPr eaLnBrk="1" hangingPunct="1">
              <a:spcBef>
                <a:spcPct val="0"/>
              </a:spcBef>
            </a:pPr>
            <a:endParaRPr lang="en-US" dirty="0"/>
          </a:p>
          <a:p>
            <a:pPr eaLnBrk="1" hangingPunct="1">
              <a:spcBef>
                <a:spcPct val="0"/>
              </a:spcBef>
            </a:pPr>
            <a:endParaRPr lang="en-US" dirty="0"/>
          </a:p>
          <a:p>
            <a:pPr eaLnBrk="1" hangingPunct="1">
              <a:spcBef>
                <a:spcPct val="0"/>
              </a:spcBef>
            </a:pPr>
            <a:endParaRPr lang="en-US" dirty="0"/>
          </a:p>
          <a:p>
            <a:pPr eaLnBrk="1" hangingPunct="1">
              <a:spcBef>
                <a:spcPct val="0"/>
              </a:spcBef>
            </a:pPr>
            <a:endParaRPr lang="en-US" dirty="0"/>
          </a:p>
        </p:txBody>
      </p:sp>
      <p:sp>
        <p:nvSpPr>
          <p:cNvPr id="36868"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457C2531-A210-478B-AE7B-0212C677C8EA}" type="slidenum">
              <a:rPr lang="en-US" smtClean="0">
                <a:latin typeface="Calibri" pitchFamily="34" charset="0"/>
              </a:rPr>
              <a:pPr eaLnBrk="1" hangingPunct="1"/>
              <a:t>1</a:t>
            </a:fld>
            <a:endParaRPr lang="en-US">
              <a:latin typeface="Calibri" pitchFamily="34" charset="0"/>
            </a:endParaRPr>
          </a:p>
        </p:txBody>
      </p:sp>
    </p:spTree>
    <p:extLst>
      <p:ext uri="{BB962C8B-B14F-4D97-AF65-F5344CB8AC3E}">
        <p14:creationId xmlns:p14="http://schemas.microsoft.com/office/powerpoint/2010/main" val="444180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a:t>
            </a:r>
            <a:r>
              <a:rPr lang="en-US" baseline="0" dirty="0"/>
              <a:t> three different people developed these three classes. We have a scale simulator where we write code to compare/weigh things. </a:t>
            </a:r>
          </a:p>
          <a:p>
            <a:r>
              <a:rPr lang="en-US" baseline="0" dirty="0"/>
              <a:t>What if we wanted to compare all of them at the same time? </a:t>
            </a:r>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12</a:t>
            </a:fld>
            <a:endParaRPr lang="en-US"/>
          </a:p>
        </p:txBody>
      </p:sp>
    </p:spTree>
    <p:extLst>
      <p:ext uri="{BB962C8B-B14F-4D97-AF65-F5344CB8AC3E}">
        <p14:creationId xmlns:p14="http://schemas.microsoft.com/office/powerpoint/2010/main" val="37296462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indent="0">
              <a:buFontTx/>
              <a:buNone/>
            </a:pPr>
            <a:r>
              <a:rPr lang="en-US" dirty="0"/>
              <a:t>Might be good to draw the Pet,</a:t>
            </a:r>
            <a:r>
              <a:rPr lang="en-US" baseline="0" dirty="0"/>
              <a:t> Cat, Dog UML diagram here. </a:t>
            </a:r>
          </a:p>
          <a:p>
            <a:pPr marL="0" indent="0">
              <a:buFontTx/>
              <a:buNone/>
            </a:pPr>
            <a:endParaRPr lang="en-US" baseline="0" dirty="0"/>
          </a:p>
          <a:p>
            <a:pPr marL="0" indent="0">
              <a:buFontTx/>
              <a:buNone/>
            </a:pPr>
            <a:endParaRPr lang="en-US" dirty="0"/>
          </a:p>
        </p:txBody>
      </p:sp>
      <p:sp>
        <p:nvSpPr>
          <p:cNvPr id="50180"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13</a:t>
            </a:fld>
            <a:endParaRPr lang="en-US">
              <a:latin typeface="Calibri" pitchFamily="34" charset="0"/>
            </a:endParaRPr>
          </a:p>
        </p:txBody>
      </p:sp>
    </p:spTree>
    <p:extLst>
      <p:ext uri="{BB962C8B-B14F-4D97-AF65-F5344CB8AC3E}">
        <p14:creationId xmlns:p14="http://schemas.microsoft.com/office/powerpoint/2010/main" val="36227824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a:t>
            </a:r>
            <a:r>
              <a:rPr lang="en-US" i="1" dirty="0"/>
              <a:t>Interface</a:t>
            </a:r>
            <a:r>
              <a:rPr lang="en-US" dirty="0"/>
              <a:t> Eclipse project, </a:t>
            </a:r>
            <a:r>
              <a:rPr lang="en-US" i="1" dirty="0" err="1"/>
              <a:t>simpleExample</a:t>
            </a:r>
            <a:r>
              <a:rPr lang="en-US" dirty="0"/>
              <a:t> package</a:t>
            </a:r>
          </a:p>
          <a:p>
            <a:endParaRPr lang="en-US" dirty="0"/>
          </a:p>
        </p:txBody>
      </p:sp>
      <p:sp>
        <p:nvSpPr>
          <p:cNvPr id="4" name="Slide Number Placeholder 3"/>
          <p:cNvSpPr>
            <a:spLocks noGrp="1"/>
          </p:cNvSpPr>
          <p:nvPr>
            <p:ph type="sldNum" sz="quarter" idx="5"/>
          </p:nvPr>
        </p:nvSpPr>
        <p:spPr/>
        <p:txBody>
          <a:bodyPr/>
          <a:lstStyle/>
          <a:p>
            <a:pPr>
              <a:defRPr/>
            </a:pPr>
            <a:fld id="{3F6B6C2D-0897-4206-AD94-4D1FCFA82106}" type="slidenum">
              <a:rPr lang="en-US" smtClean="0"/>
              <a:pPr>
                <a:defRPr/>
              </a:pPr>
              <a:t>14</a:t>
            </a:fld>
            <a:endParaRPr lang="en-US"/>
          </a:p>
        </p:txBody>
      </p:sp>
    </p:spTree>
    <p:extLst>
      <p:ext uri="{BB962C8B-B14F-4D97-AF65-F5344CB8AC3E}">
        <p14:creationId xmlns:p14="http://schemas.microsoft.com/office/powerpoint/2010/main" val="38992585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developed an interface, let’s implement the changes in code.</a:t>
            </a:r>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15</a:t>
            </a:fld>
            <a:endParaRPr lang="en-US"/>
          </a:p>
        </p:txBody>
      </p:sp>
    </p:spTree>
    <p:extLst>
      <p:ext uri="{BB962C8B-B14F-4D97-AF65-F5344CB8AC3E}">
        <p14:creationId xmlns:p14="http://schemas.microsoft.com/office/powerpoint/2010/main" val="35488771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Name is an </a:t>
            </a:r>
            <a:r>
              <a:rPr lang="en-US" b="1" dirty="0"/>
              <a:t>implementation detail</a:t>
            </a:r>
            <a:r>
              <a:rPr lang="en-US" dirty="0"/>
              <a:t>.</a:t>
            </a:r>
          </a:p>
          <a:p>
            <a:r>
              <a:rPr lang="en-US" dirty="0"/>
              <a:t>It was needed to construct the Pet, not to </a:t>
            </a:r>
            <a:r>
              <a:rPr lang="en-US" b="1" dirty="0"/>
              <a:t>use </a:t>
            </a:r>
            <a:r>
              <a:rPr lang="en-US" dirty="0"/>
              <a:t>it.</a:t>
            </a:r>
          </a:p>
          <a:p>
            <a:r>
              <a:rPr lang="en-US" dirty="0"/>
              <a:t>Interfaces only describe how things are used, not how they are created.</a:t>
            </a:r>
          </a:p>
          <a:p>
            <a:r>
              <a:rPr lang="en-US" dirty="0"/>
              <a:t>Implementations, that is: classes that implement interfaces, describe how they are created.</a:t>
            </a:r>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21</a:t>
            </a:fld>
            <a:endParaRPr lang="en-US"/>
          </a:p>
        </p:txBody>
      </p:sp>
    </p:spTree>
    <p:extLst>
      <p:ext uri="{BB962C8B-B14F-4D97-AF65-F5344CB8AC3E}">
        <p14:creationId xmlns:p14="http://schemas.microsoft.com/office/powerpoint/2010/main" val="13147971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3251"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t>Draw box-and-pointer diagram</a:t>
            </a:r>
          </a:p>
        </p:txBody>
      </p:sp>
      <p:sp>
        <p:nvSpPr>
          <p:cNvPr id="53252"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22B2111D-C5D1-46AB-A8FB-97A156E69346}" type="slidenum">
              <a:rPr lang="en-US" smtClean="0">
                <a:latin typeface="Calibri" pitchFamily="34" charset="0"/>
              </a:rPr>
              <a:pPr eaLnBrk="1" hangingPunct="1"/>
              <a:t>23</a:t>
            </a:fld>
            <a:endParaRPr lang="en-US">
              <a:latin typeface="Calibri" pitchFamily="34" charset="0"/>
            </a:endParaRPr>
          </a:p>
        </p:txBody>
      </p:sp>
    </p:spTree>
    <p:extLst>
      <p:ext uri="{BB962C8B-B14F-4D97-AF65-F5344CB8AC3E}">
        <p14:creationId xmlns:p14="http://schemas.microsoft.com/office/powerpoint/2010/main" val="3706827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Leading</a:t>
            </a:r>
            <a:r>
              <a:rPr lang="en-US" baseline="0" dirty="0"/>
              <a:t> questions to help:</a:t>
            </a:r>
          </a:p>
          <a:p>
            <a:r>
              <a:rPr lang="en-US" dirty="0"/>
              <a:t>What do they all have in common? So what goes</a:t>
            </a:r>
            <a:r>
              <a:rPr lang="en-US" baseline="0" dirty="0"/>
              <a:t> in interface?</a:t>
            </a:r>
          </a:p>
          <a:p>
            <a:r>
              <a:rPr lang="en-US" baseline="0" dirty="0"/>
              <a:t>What can we do instead of the three feed methods?</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24</a:t>
            </a:fld>
            <a:endParaRPr lang="en-US"/>
          </a:p>
        </p:txBody>
      </p:sp>
    </p:spTree>
    <p:extLst>
      <p:ext uri="{BB962C8B-B14F-4D97-AF65-F5344CB8AC3E}">
        <p14:creationId xmlns:p14="http://schemas.microsoft.com/office/powerpoint/2010/main" val="16188042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developed an interface, let’s implement the changes in code.</a:t>
            </a:r>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25</a:t>
            </a:fld>
            <a:endParaRPr lang="en-US"/>
          </a:p>
        </p:txBody>
      </p:sp>
    </p:spTree>
    <p:extLst>
      <p:ext uri="{BB962C8B-B14F-4D97-AF65-F5344CB8AC3E}">
        <p14:creationId xmlns:p14="http://schemas.microsoft.com/office/powerpoint/2010/main" val="13171899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find it helpful you can ask:</a:t>
            </a:r>
          </a:p>
          <a:p>
            <a:endParaRPr lang="en-US" dirty="0"/>
          </a:p>
          <a:p>
            <a:r>
              <a:rPr lang="en-US" dirty="0"/>
              <a:t>If I run</a:t>
            </a:r>
            <a:r>
              <a:rPr lang="en-US" baseline="0" dirty="0"/>
              <a:t> “Pet p = new Dog();”</a:t>
            </a:r>
          </a:p>
          <a:p>
            <a:r>
              <a:rPr lang="en-US" baseline="0" dirty="0"/>
              <a:t>What is the type?  (confusion… Both?) </a:t>
            </a:r>
          </a:p>
          <a:p>
            <a:endParaRPr lang="en-US" dirty="0"/>
          </a:p>
          <a:p>
            <a:r>
              <a:rPr lang="en-US" dirty="0"/>
              <a:t>There is a declared (Pet) and actual (Dog) type.</a:t>
            </a:r>
          </a:p>
          <a:p>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26</a:t>
            </a:fld>
            <a:endParaRPr lang="en-US"/>
          </a:p>
        </p:txBody>
      </p:sp>
    </p:spTree>
    <p:extLst>
      <p:ext uri="{BB962C8B-B14F-4D97-AF65-F5344CB8AC3E}">
        <p14:creationId xmlns:p14="http://schemas.microsoft.com/office/powerpoint/2010/main" val="38865803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2227"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t>[Skipped </a:t>
            </a:r>
            <a:r>
              <a:rPr lang="en-US" dirty="0" err="1"/>
              <a:t>downcasting</a:t>
            </a:r>
            <a:r>
              <a:rPr lang="en-US" dirty="0"/>
              <a:t> from interface types to class types.  Better to make interface type general enough.  We’ll cover </a:t>
            </a:r>
            <a:r>
              <a:rPr lang="en-US" dirty="0" err="1"/>
              <a:t>downcasts</a:t>
            </a:r>
            <a:r>
              <a:rPr lang="en-US" dirty="0"/>
              <a:t> with inheritance.]</a:t>
            </a:r>
          </a:p>
        </p:txBody>
      </p:sp>
      <p:sp>
        <p:nvSpPr>
          <p:cNvPr id="52228"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8A3A627E-6755-4FCB-B729-946FBF7A8E69}" type="slidenum">
              <a:rPr lang="en-US" smtClean="0">
                <a:latin typeface="Calibri" pitchFamily="34" charset="0"/>
              </a:rPr>
              <a:pPr eaLnBrk="1" hangingPunct="1"/>
              <a:t>28</a:t>
            </a:fld>
            <a:endParaRPr lang="en-US">
              <a:latin typeface="Calibri" pitchFamily="34" charset="0"/>
            </a:endParaRPr>
          </a:p>
        </p:txBody>
      </p:sp>
    </p:spTree>
    <p:extLst>
      <p:ext uri="{BB962C8B-B14F-4D97-AF65-F5344CB8AC3E}">
        <p14:creationId xmlns:p14="http://schemas.microsoft.com/office/powerpoint/2010/main" val="13114634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3</a:t>
            </a:fld>
            <a:endParaRPr lang="en-US"/>
          </a:p>
        </p:txBody>
      </p:sp>
    </p:spTree>
    <p:extLst>
      <p:ext uri="{BB962C8B-B14F-4D97-AF65-F5344CB8AC3E}">
        <p14:creationId xmlns:p14="http://schemas.microsoft.com/office/powerpoint/2010/main" val="34130044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Vehicle interface as concept.</a:t>
            </a:r>
          </a:p>
          <a:p>
            <a:endParaRPr lang="en-US" dirty="0"/>
          </a:p>
          <a:p>
            <a:r>
              <a:rPr lang="en-US" dirty="0"/>
              <a:t>Do</a:t>
            </a:r>
            <a:r>
              <a:rPr lang="en-US" baseline="0" dirty="0"/>
              <a:t> simple example now.</a:t>
            </a:r>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4</a:t>
            </a:fld>
            <a:endParaRPr lang="en-US"/>
          </a:p>
        </p:txBody>
      </p:sp>
    </p:spTree>
    <p:extLst>
      <p:ext uri="{BB962C8B-B14F-4D97-AF65-F5344CB8AC3E}">
        <p14:creationId xmlns:p14="http://schemas.microsoft.com/office/powerpoint/2010/main" val="10856260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8131"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t>QUIZ QUESTION 1</a:t>
            </a:r>
          </a:p>
          <a:p>
            <a:endParaRPr lang="en-US" dirty="0"/>
          </a:p>
          <a:p>
            <a:r>
              <a:rPr lang="en-US" dirty="0"/>
              <a:t>When thinking</a:t>
            </a:r>
            <a:r>
              <a:rPr lang="en-US" baseline="0" dirty="0"/>
              <a:t> about interfaces, I like to give the example of a car:</a:t>
            </a:r>
          </a:p>
          <a:p>
            <a:endParaRPr lang="en-US" baseline="0" dirty="0"/>
          </a:p>
          <a:p>
            <a:r>
              <a:rPr lang="en-US" baseline="0" dirty="0"/>
              <a:t>I don’t care if it’s a truck, car, van, electric car, etc. When I get in a new car (or rental car, or friend’s car, etc.) … I know that the car will have the same “interface” for me to interact with. I’ll always have a brake and accelerator, a steering wheel, etc. I don’t need to know how the car works or how it’s different from another car, I just need to know how to use the interface.</a:t>
            </a:r>
            <a:endParaRPr lang="en-US" dirty="0"/>
          </a:p>
        </p:txBody>
      </p:sp>
      <p:sp>
        <p:nvSpPr>
          <p:cNvPr id="48132"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5EBCEC16-738F-4DEF-BD13-DB083FCD953B}" type="slidenum">
              <a:rPr lang="en-US" smtClean="0">
                <a:latin typeface="Calibri" pitchFamily="34" charset="0"/>
              </a:rPr>
              <a:pPr eaLnBrk="1" hangingPunct="1"/>
              <a:t>5</a:t>
            </a:fld>
            <a:endParaRPr lang="en-US">
              <a:latin typeface="Calibri" pitchFamily="34" charset="0"/>
            </a:endParaRPr>
          </a:p>
        </p:txBody>
      </p:sp>
    </p:spTree>
    <p:extLst>
      <p:ext uri="{BB962C8B-B14F-4D97-AF65-F5344CB8AC3E}">
        <p14:creationId xmlns:p14="http://schemas.microsoft.com/office/powerpoint/2010/main" val="743983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6</a:t>
            </a:fld>
            <a:endParaRPr lang="en-US">
              <a:latin typeface="Calibri" pitchFamily="34" charset="0"/>
            </a:endParaRPr>
          </a:p>
        </p:txBody>
      </p:sp>
    </p:spTree>
    <p:extLst>
      <p:ext uri="{BB962C8B-B14F-4D97-AF65-F5344CB8AC3E}">
        <p14:creationId xmlns:p14="http://schemas.microsoft.com/office/powerpoint/2010/main" val="17978401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7</a:t>
            </a:fld>
            <a:endParaRPr lang="en-US">
              <a:latin typeface="Calibri" pitchFamily="34" charset="0"/>
            </a:endParaRPr>
          </a:p>
        </p:txBody>
      </p:sp>
    </p:spTree>
    <p:extLst>
      <p:ext uri="{BB962C8B-B14F-4D97-AF65-F5344CB8AC3E}">
        <p14:creationId xmlns:p14="http://schemas.microsoft.com/office/powerpoint/2010/main" val="13228912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8</a:t>
            </a:fld>
            <a:endParaRPr lang="en-US">
              <a:latin typeface="Calibri" pitchFamily="34" charset="0"/>
            </a:endParaRPr>
          </a:p>
        </p:txBody>
      </p:sp>
    </p:spTree>
    <p:extLst>
      <p:ext uri="{BB962C8B-B14F-4D97-AF65-F5344CB8AC3E}">
        <p14:creationId xmlns:p14="http://schemas.microsoft.com/office/powerpoint/2010/main" val="42470335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9</a:t>
            </a:fld>
            <a:endParaRPr lang="en-US">
              <a:latin typeface="Calibri" pitchFamily="34" charset="0"/>
            </a:endParaRPr>
          </a:p>
        </p:txBody>
      </p:sp>
    </p:spTree>
    <p:extLst>
      <p:ext uri="{BB962C8B-B14F-4D97-AF65-F5344CB8AC3E}">
        <p14:creationId xmlns:p14="http://schemas.microsoft.com/office/powerpoint/2010/main" val="21269522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10</a:t>
            </a:fld>
            <a:endParaRPr lang="en-US">
              <a:latin typeface="Calibri" pitchFamily="34" charset="0"/>
            </a:endParaRPr>
          </a:p>
        </p:txBody>
      </p:sp>
    </p:spTree>
    <p:extLst>
      <p:ext uri="{BB962C8B-B14F-4D97-AF65-F5344CB8AC3E}">
        <p14:creationId xmlns:p14="http://schemas.microsoft.com/office/powerpoint/2010/main" val="23695739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a:defRPr/>
            </a:pPr>
            <a:fld id="{55E1CDAB-06C9-40FD-942C-F3B53D39BF85}" type="datetime2">
              <a:rPr lang="en-US" smtClean="0"/>
              <a:pPr>
                <a:defRPr/>
              </a:pPr>
              <a:t>Monday, October 3, 2022</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7472FF0E-F7CC-423F-8650-0BF22C4BBB52}" type="slidenum">
              <a:rPr lang="en-US" smtClean="0"/>
              <a:pPr>
                <a:defRPr/>
              </a:pPr>
              <a:t>‹#›</a:t>
            </a:fld>
            <a:endParaRPr lang="en-US" dirty="0"/>
          </a:p>
        </p:txBody>
      </p:sp>
    </p:spTree>
    <p:extLst>
      <p:ext uri="{BB962C8B-B14F-4D97-AF65-F5344CB8AC3E}">
        <p14:creationId xmlns:p14="http://schemas.microsoft.com/office/powerpoint/2010/main" val="34026915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E67FEF9A-ADC5-4920-917D-E7BB6FF08CF8}" type="datetime2">
              <a:rPr lang="en-US" smtClean="0"/>
              <a:pPr>
                <a:defRPr/>
              </a:pPr>
              <a:t>Monday, October 3, 2022</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548AF770-2A39-4776-8FC7-0C11FB6FDD69}" type="slidenum">
              <a:rPr lang="en-US" smtClean="0"/>
              <a:pPr>
                <a:defRPr/>
              </a:pPr>
              <a:t>‹#›</a:t>
            </a:fld>
            <a:endParaRPr lang="en-US"/>
          </a:p>
        </p:txBody>
      </p:sp>
    </p:spTree>
    <p:extLst>
      <p:ext uri="{BB962C8B-B14F-4D97-AF65-F5344CB8AC3E}">
        <p14:creationId xmlns:p14="http://schemas.microsoft.com/office/powerpoint/2010/main" val="3665973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6D598137-AD29-4AF9-9DB3-CB53ECB1D517}" type="datetime2">
              <a:rPr lang="en-US" smtClean="0"/>
              <a:pPr>
                <a:defRPr/>
              </a:pPr>
              <a:t>Monday, October 3, 2022</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D150F0C6-27C3-4B05-9DC9-0251E117CF32}" type="slidenum">
              <a:rPr lang="en-US" smtClean="0"/>
              <a:pPr>
                <a:defRPr/>
              </a:pPr>
              <a:t>‹#›</a:t>
            </a:fld>
            <a:endParaRPr lang="en-US"/>
          </a:p>
        </p:txBody>
      </p:sp>
    </p:spTree>
    <p:extLst>
      <p:ext uri="{BB962C8B-B14F-4D97-AF65-F5344CB8AC3E}">
        <p14:creationId xmlns:p14="http://schemas.microsoft.com/office/powerpoint/2010/main" val="1043528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F0D3E589-0D28-44C0-B64C-3A4AC08A04E1}" type="datetime2">
              <a:rPr lang="en-US" smtClean="0"/>
              <a:pPr>
                <a:defRPr/>
              </a:pPr>
              <a:t>Monday, October 3, 2022</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9664DD41-CB1A-4D81-89B8-69AA3F5B2325}" type="slidenum">
              <a:rPr lang="en-US" smtClean="0"/>
              <a:pPr>
                <a:defRPr/>
              </a:pPr>
              <a:t>‹#›</a:t>
            </a:fld>
            <a:endParaRPr lang="en-US"/>
          </a:p>
        </p:txBody>
      </p:sp>
    </p:spTree>
    <p:extLst>
      <p:ext uri="{BB962C8B-B14F-4D97-AF65-F5344CB8AC3E}">
        <p14:creationId xmlns:p14="http://schemas.microsoft.com/office/powerpoint/2010/main" val="30722278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fld id="{2977DD9B-8088-4898-8095-D1C7B8FC4098}" type="datetime2">
              <a:rPr lang="en-US" smtClean="0"/>
              <a:pPr>
                <a:defRPr/>
              </a:pPr>
              <a:t>Monday, October 3, 2022</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D61100CF-6167-4269-ADF1-5F008C1E6A8B}" type="slidenum">
              <a:rPr lang="en-US" smtClean="0"/>
              <a:pPr>
                <a:defRPr/>
              </a:pPr>
              <a:t>‹#›</a:t>
            </a:fld>
            <a:endParaRPr lang="en-US"/>
          </a:p>
        </p:txBody>
      </p:sp>
    </p:spTree>
    <p:extLst>
      <p:ext uri="{BB962C8B-B14F-4D97-AF65-F5344CB8AC3E}">
        <p14:creationId xmlns:p14="http://schemas.microsoft.com/office/powerpoint/2010/main" val="1362378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a:defRPr/>
            </a:pPr>
            <a:fld id="{36B28098-CE10-4B64-A588-F5A095E20C2D}" type="datetime2">
              <a:rPr lang="en-US" smtClean="0"/>
              <a:pPr>
                <a:defRPr/>
              </a:pPr>
              <a:t>Monday, October 3, 2022</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269AA02C-252F-4AAD-B601-753D798BCD7F}" type="slidenum">
              <a:rPr lang="en-US" smtClean="0"/>
              <a:pPr>
                <a:defRPr/>
              </a:pPr>
              <a:t>‹#›</a:t>
            </a:fld>
            <a:endParaRPr lang="en-US"/>
          </a:p>
        </p:txBody>
      </p:sp>
    </p:spTree>
    <p:extLst>
      <p:ext uri="{BB962C8B-B14F-4D97-AF65-F5344CB8AC3E}">
        <p14:creationId xmlns:p14="http://schemas.microsoft.com/office/powerpoint/2010/main" val="36122950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a:defRPr/>
            </a:pPr>
            <a:fld id="{1E5F90AB-0501-4A31-AD4B-812B09D8C90F}" type="datetime2">
              <a:rPr lang="en-US" smtClean="0"/>
              <a:pPr>
                <a:defRPr/>
              </a:pPr>
              <a:t>Monday, October 3, 2022</a:t>
            </a:fld>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pPr>
              <a:defRPr/>
            </a:pPr>
            <a:fld id="{EB075F12-196C-4B2B-BFEA-A10E463558F9}" type="slidenum">
              <a:rPr lang="en-US" smtClean="0"/>
              <a:pPr>
                <a:defRPr/>
              </a:pPr>
              <a:t>‹#›</a:t>
            </a:fld>
            <a:endParaRPr lang="en-US"/>
          </a:p>
        </p:txBody>
      </p:sp>
    </p:spTree>
    <p:extLst>
      <p:ext uri="{BB962C8B-B14F-4D97-AF65-F5344CB8AC3E}">
        <p14:creationId xmlns:p14="http://schemas.microsoft.com/office/powerpoint/2010/main" val="2735366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a:defRPr/>
            </a:pPr>
            <a:fld id="{7125D488-160D-4C5A-81C6-5291B6307D3A}" type="datetime2">
              <a:rPr lang="en-US" smtClean="0"/>
              <a:pPr>
                <a:defRPr/>
              </a:pPr>
              <a:t>Monday, October 3, 2022</a:t>
            </a:fld>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F799FF9E-F6EF-45CC-9DB6-FA60CEEE9DB6}" type="slidenum">
              <a:rPr lang="en-US" smtClean="0"/>
              <a:pPr>
                <a:defRPr/>
              </a:pPr>
              <a:t>‹#›</a:t>
            </a:fld>
            <a:endParaRPr lang="en-US"/>
          </a:p>
        </p:txBody>
      </p:sp>
    </p:spTree>
    <p:extLst>
      <p:ext uri="{BB962C8B-B14F-4D97-AF65-F5344CB8AC3E}">
        <p14:creationId xmlns:p14="http://schemas.microsoft.com/office/powerpoint/2010/main" val="652442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26EC46C2-FFF1-4A78-BBF5-7A21C8E4AF1C}" type="datetime2">
              <a:rPr lang="en-US" smtClean="0"/>
              <a:pPr>
                <a:defRPr/>
              </a:pPr>
              <a:t>Monday, October 3, 2022</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C0122176-7577-4261-BE2D-E01E397F8BD7}" type="slidenum">
              <a:rPr lang="en-US" smtClean="0"/>
              <a:pPr>
                <a:defRPr/>
              </a:pPr>
              <a:t>‹#›</a:t>
            </a:fld>
            <a:endParaRPr lang="en-US"/>
          </a:p>
        </p:txBody>
      </p:sp>
    </p:spTree>
    <p:extLst>
      <p:ext uri="{BB962C8B-B14F-4D97-AF65-F5344CB8AC3E}">
        <p14:creationId xmlns:p14="http://schemas.microsoft.com/office/powerpoint/2010/main" val="19745881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872CD4BA-40BD-4350-9A50-2C1CA443D35A}" type="datetime2">
              <a:rPr lang="en-US" smtClean="0"/>
              <a:pPr>
                <a:defRPr/>
              </a:pPr>
              <a:t>Monday, October 3, 2022</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A5A1F173-A11D-460A-9C31-47F874558282}" type="slidenum">
              <a:rPr lang="en-US" smtClean="0"/>
              <a:pPr>
                <a:defRPr/>
              </a:pPr>
              <a:t>‹#›</a:t>
            </a:fld>
            <a:endParaRPr lang="en-US"/>
          </a:p>
        </p:txBody>
      </p:sp>
    </p:spTree>
    <p:extLst>
      <p:ext uri="{BB962C8B-B14F-4D97-AF65-F5344CB8AC3E}">
        <p14:creationId xmlns:p14="http://schemas.microsoft.com/office/powerpoint/2010/main" val="16334890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C48AF244-3622-4EBC-8264-425B1DE9CF1B}" type="datetime2">
              <a:rPr lang="en-US" smtClean="0"/>
              <a:pPr>
                <a:defRPr/>
              </a:pPr>
              <a:t>Monday, October 3, 2022</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D5F16A68-FBA6-48BB-919E-87260CD8C19B}" type="slidenum">
              <a:rPr lang="en-US" smtClean="0"/>
              <a:pPr>
                <a:defRPr/>
              </a:pPr>
              <a:t>‹#›</a:t>
            </a:fld>
            <a:endParaRPr lang="en-US"/>
          </a:p>
        </p:txBody>
      </p:sp>
    </p:spTree>
    <p:extLst>
      <p:ext uri="{BB962C8B-B14F-4D97-AF65-F5344CB8AC3E}">
        <p14:creationId xmlns:p14="http://schemas.microsoft.com/office/powerpoint/2010/main" val="28104790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502F7C74-FEF3-4B67-B647-B5A95651068A}" type="datetime2">
              <a:rPr lang="en-US" smtClean="0"/>
              <a:pPr>
                <a:defRPr/>
              </a:pPr>
              <a:t>Monday, October 3, 2022</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DD2C1B5E-D6BE-42AF-8DDF-5C2B46E615B4}" type="slidenum">
              <a:rPr lang="en-US" smtClean="0"/>
              <a:pPr>
                <a:defRPr/>
              </a:pPr>
              <a:t>‹#›</a:t>
            </a:fld>
            <a:endParaRPr lang="en-US"/>
          </a:p>
        </p:txBody>
      </p:sp>
    </p:spTree>
    <p:extLst>
      <p:ext uri="{BB962C8B-B14F-4D97-AF65-F5344CB8AC3E}">
        <p14:creationId xmlns:p14="http://schemas.microsoft.com/office/powerpoint/2010/main" val="3811269177"/>
      </p:ext>
    </p:extLst>
  </p:cSld>
  <p:clrMap bg1="lt1" tx1="dk1" bg2="lt2" tx2="dk2" accent1="accent1" accent2="accent2" accent3="accent3" accent4="accent4" accent5="accent5" accent6="accent6" hlink="hlink" folHlink="folHlink"/>
  <p:sldLayoutIdLst>
    <p:sldLayoutId id="2147484252" r:id="rId1"/>
    <p:sldLayoutId id="2147484253" r:id="rId2"/>
    <p:sldLayoutId id="2147484254" r:id="rId3"/>
    <p:sldLayoutId id="2147484255" r:id="rId4"/>
    <p:sldLayoutId id="2147484256" r:id="rId5"/>
    <p:sldLayoutId id="2147484257" r:id="rId6"/>
    <p:sldLayoutId id="2147484258" r:id="rId7"/>
    <p:sldLayoutId id="2147484259" r:id="rId8"/>
    <p:sldLayoutId id="2147484260" r:id="rId9"/>
    <p:sldLayoutId id="2147484261" r:id="rId10"/>
    <p:sldLayoutId id="2147484262"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hyperlink" Target="http://www.plantuml.com/plantuml/img/TL91JiCm4Bpx5QkU72JwWAgAAW6LE82Gk75RacsmajYHlKL2mD_PJLkRWdg9FJEUqNgSJMACl1y7athd9umuGkAFWUGRNJChfXam9NWYVa3dFmt0Y3q9JBQ25Rm7rmgt8sh_SatOUrRo3jdvhaZVfz2N47gYYQB6UXn9binP9QgIRIVYgYGS1xgkYyFa7IoNjOwSZyt4RUZEy0to6Twwz9O92LvSBGuXOfG3NuT8SHMWbeACkVTCSOSDAORrsfrmNUiTWP2t8RIsoYs1o_siu3M4WT0htH4_IW7AFijZ-AxK9kFCOSV6SeBkHREp05KnoCWN3QBzD-YrBZfK_6NPa6_rH_a1"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www.plantuml.com/plantuml/img/hPB1JiCm38RlUGfhfnI9FK0EqoHWDn0IDswcyKhKDfcQ30cXlJjso6WNQRTTKlTpy__ndsvZmYaTnq75tla3JZX2JDy3yJgvDdTKEs2Cy4hf6Pt_KG0ZziIlKJTWu2iuosnFP6lMXgDF0fymET_DhLFHV0-X9phG12BhSIH-p50BQOhu0oRTOZB0HNDX-nWwRKDdW8lBpix5JxtdnO2KSnFu26KWkDyiBDLShjSRyQe8UrH4b9TYgxjL_gf28bMXlBD4mJiaWtC8u4feKik0kG4I1X2cNGXMByPn_n4R-0XX8FI2Eqell4te6zydgvtKsP3FSzLGihwTuP-V37lLC5_KpHotvAtykRy0"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7.gif"/><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hyperlink" Target="http://www.plantuml.com/plantuml/img/TL91JiCm4Bpx5QkU72JwWAgAAW6LE82Gk75RacsmajYHlKL2mD_PJLkRWdg9FJEUqNgSJMACl1y7athd9umuGkAFWUGRNJChfXam9NWYVa3dFmt0Y3q9JBQ25Rm7rmgt8sh_SatOUrRo3jdvhaZVfz2N47gYYQB6UXn9binP9QgIRIVYgYGS1xgkYyFa7IoNjOwSZyt4RUZEy0to6Twwz9O92LvSBGuXOfG3NuT8SHMWbeACkVTCSOSDAORrsfrmNUiTWP2t8RIsoYs1o_siu3M4WT0htH4_IW7AFijZ-AxK9kFCOSV6SeBkHREp05KnoCWN3QBzD-YrBZfK_6NPa6_rH_a1"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8.gif"/><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docs.oracle.com/javase/tutorial/java/annotations/"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ctrTitle"/>
          </p:nvPr>
        </p:nvSpPr>
        <p:spPr/>
        <p:txBody>
          <a:bodyPr/>
          <a:lstStyle/>
          <a:p>
            <a:pPr eaLnBrk="1" fontAlgn="auto" hangingPunct="1">
              <a:spcAft>
                <a:spcPts val="0"/>
              </a:spcAft>
              <a:defRPr/>
            </a:pPr>
            <a:r>
              <a:rPr lang="en-US" dirty="0"/>
              <a:t>CSSE 220</a:t>
            </a:r>
          </a:p>
        </p:txBody>
      </p:sp>
      <p:sp>
        <p:nvSpPr>
          <p:cNvPr id="9219" name="Rectangle 2"/>
          <p:cNvSpPr>
            <a:spLocks noGrp="1"/>
          </p:cNvSpPr>
          <p:nvPr>
            <p:ph type="subTitle" idx="1"/>
          </p:nvPr>
        </p:nvSpPr>
        <p:spPr/>
        <p:txBody>
          <a:bodyPr/>
          <a:lstStyle/>
          <a:p>
            <a:pPr marR="0" eaLnBrk="1" hangingPunct="1">
              <a:lnSpc>
                <a:spcPct val="90000"/>
              </a:lnSpc>
            </a:pPr>
            <a:r>
              <a:rPr lang="en-US" sz="2500" dirty="0"/>
              <a:t>Interfaces and Polymorphism</a:t>
            </a:r>
          </a:p>
        </p:txBody>
      </p:sp>
      <p:sp>
        <p:nvSpPr>
          <p:cNvPr id="6" name="Rectangle 5">
            <a:extLst>
              <a:ext uri="{FF2B5EF4-FFF2-40B4-BE49-F238E27FC236}">
                <a16:creationId xmlns:a16="http://schemas.microsoft.com/office/drawing/2014/main" id="{8E144597-0C3F-8647-9855-D313BCD0C06D}"/>
              </a:ext>
            </a:extLst>
          </p:cNvPr>
          <p:cNvSpPr/>
          <p:nvPr/>
        </p:nvSpPr>
        <p:spPr>
          <a:xfrm>
            <a:off x="381000" y="5029200"/>
            <a:ext cx="8534400" cy="1295400"/>
          </a:xfrm>
          <a:prstGeom prst="rect">
            <a:avLst/>
          </a:prstGeom>
          <a:solidFill>
            <a:schemeClr val="accent3"/>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US" sz="2400" dirty="0">
                <a:solidFill>
                  <a:srgbClr val="FFFFFF"/>
                </a:solidFill>
              </a:rPr>
              <a:t>The </a:t>
            </a:r>
            <a:r>
              <a:rPr lang="en-US" sz="2400" i="1" dirty="0">
                <a:solidFill>
                  <a:srgbClr val="FFFFFF"/>
                </a:solidFill>
              </a:rPr>
              <a:t>git</a:t>
            </a:r>
            <a:r>
              <a:rPr lang="en-US" sz="2400" dirty="0">
                <a:solidFill>
                  <a:srgbClr val="FFFFFF"/>
                </a:solidFill>
              </a:rPr>
              <a:t> projects for today are:</a:t>
            </a:r>
          </a:p>
          <a:p>
            <a:pPr marL="342900" indent="-342900">
              <a:buFont typeface="Arial" panose="020B0604020202020204" pitchFamily="34" charset="0"/>
              <a:buChar char="•"/>
            </a:pPr>
            <a:r>
              <a:rPr lang="en-US" sz="2400" i="1" dirty="0" err="1"/>
              <a:t>PracticeInterfaces</a:t>
            </a:r>
            <a:endParaRPr lang="en-US" sz="2400" i="1" dirty="0"/>
          </a:p>
          <a:p>
            <a:pPr marL="342900" indent="-342900">
              <a:buFont typeface="Arial" panose="020B0604020202020204" pitchFamily="34" charset="0"/>
              <a:buChar char="•"/>
            </a:pPr>
            <a:r>
              <a:rPr lang="en-US" sz="2400" i="1" dirty="0" err="1"/>
              <a:t>PracticeInterfacesSolution</a:t>
            </a:r>
            <a:endParaRPr lang="en-US" sz="2400" i="1" dirty="0"/>
          </a:p>
        </p:txBody>
      </p:sp>
    </p:spTree>
    <p:extLst>
      <p:ext uri="{BB962C8B-B14F-4D97-AF65-F5344CB8AC3E}">
        <p14:creationId xmlns:p14="http://schemas.microsoft.com/office/powerpoint/2010/main" val="8825714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30480"/>
            <a:ext cx="8229600" cy="1143000"/>
          </a:xfrm>
        </p:spPr>
        <p:txBody>
          <a:bodyPr/>
          <a:lstStyle/>
          <a:p>
            <a:pPr fontAlgn="auto">
              <a:spcAft>
                <a:spcPts val="0"/>
              </a:spcAft>
              <a:defRPr/>
            </a:pPr>
            <a:r>
              <a:rPr lang="en-US" dirty="0"/>
              <a:t>Notation: In Code – Example 3</a:t>
            </a:r>
          </a:p>
        </p:txBody>
      </p:sp>
      <p:sp>
        <p:nvSpPr>
          <p:cNvPr id="7" name="Rectangle 6"/>
          <p:cNvSpPr/>
          <p:nvPr/>
        </p:nvSpPr>
        <p:spPr>
          <a:xfrm>
            <a:off x="482600" y="2772985"/>
            <a:ext cx="8458200" cy="3785652"/>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Hovercraft </a:t>
            </a:r>
            <a:r>
              <a:rPr lang="en-US" sz="2400" b="1" dirty="0">
                <a:latin typeface="Consolas" pitchFamily="49" charset="0"/>
              </a:rPr>
              <a:t>implements</a:t>
            </a:r>
            <a:r>
              <a:rPr lang="en-US" sz="2400" dirty="0">
                <a:latin typeface="Consolas" pitchFamily="49" charset="0"/>
              </a:rPr>
              <a:t> Drivable {</a:t>
            </a:r>
            <a:br>
              <a:rPr lang="en-US" sz="2400" dirty="0">
                <a:latin typeface="Consolas" pitchFamily="49" charset="0"/>
              </a:rPr>
            </a:b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direction) {</a:t>
            </a:r>
          </a:p>
          <a:p>
            <a:pPr>
              <a:defRPr/>
            </a:pPr>
            <a:r>
              <a:rPr lang="en-US" sz="2400" dirty="0">
                <a:latin typeface="Consolas" pitchFamily="49" charset="0"/>
              </a:rPr>
              <a:t>		...</a:t>
            </a:r>
          </a:p>
          <a:p>
            <a:pPr>
              <a:defRPr/>
            </a:pPr>
            <a:r>
              <a:rPr lang="en-US" sz="2400" dirty="0">
                <a:latin typeface="Consolas" pitchFamily="49" charset="0"/>
              </a:rPr>
              <a:t>	}</a:t>
            </a:r>
          </a:p>
          <a:p>
            <a:pPr>
              <a:defRPr/>
            </a:pP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 {</a:t>
            </a:r>
          </a:p>
          <a:p>
            <a:pPr>
              <a:defRPr/>
            </a:pPr>
            <a:r>
              <a:rPr lang="en-US" sz="2400" dirty="0">
                <a:latin typeface="Consolas" pitchFamily="49" charset="0"/>
              </a:rPr>
              <a:t>		...</a:t>
            </a:r>
          </a:p>
          <a:p>
            <a:pPr>
              <a:defRPr/>
            </a:pPr>
            <a:r>
              <a:rPr lang="en-US" sz="2400" dirty="0">
                <a:latin typeface="Consolas" pitchFamily="49" charset="0"/>
              </a:rPr>
              <a:t>	}</a:t>
            </a:r>
            <a:br>
              <a:rPr lang="en-US" sz="2400" dirty="0">
                <a:latin typeface="Consolas" pitchFamily="49" charset="0"/>
              </a:rPr>
            </a:br>
            <a:r>
              <a:rPr lang="en-US" sz="2400" dirty="0">
                <a:latin typeface="Consolas" pitchFamily="49" charset="0"/>
              </a:rPr>
              <a:t>}</a:t>
            </a:r>
          </a:p>
        </p:txBody>
      </p:sp>
      <p:sp>
        <p:nvSpPr>
          <p:cNvPr id="8" name="Rectangle 7">
            <a:extLst>
              <a:ext uri="{FF2B5EF4-FFF2-40B4-BE49-F238E27FC236}">
                <a16:creationId xmlns:a16="http://schemas.microsoft.com/office/drawing/2014/main" id="{41000EC9-45DA-AE40-BFC4-49B6CF2DF3F7}"/>
              </a:ext>
            </a:extLst>
          </p:cNvPr>
          <p:cNvSpPr/>
          <p:nvPr/>
        </p:nvSpPr>
        <p:spPr>
          <a:xfrm>
            <a:off x="533400" y="990600"/>
            <a:ext cx="7696200" cy="1569660"/>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Drivable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a:t>
            </a:r>
            <a:r>
              <a:rPr lang="en-US" sz="2400" dirty="0" err="1">
                <a:latin typeface="Consolas" pitchFamily="49" charset="0"/>
              </a:rPr>
              <a:t>dir</a:t>
            </a:r>
            <a:r>
              <a:rPr lang="en-US" sz="2400" dirty="0">
                <a:latin typeface="Consolas" pitchFamily="49" charset="0"/>
              </a:rPr>
              <a:t>);</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a:t>
            </a:r>
          </a:p>
          <a:p>
            <a:pPr>
              <a:defRPr/>
            </a:pPr>
            <a:r>
              <a:rPr lang="en-US" sz="2400" dirty="0">
                <a:latin typeface="Consolas" pitchFamily="49" charset="0"/>
              </a:rPr>
              <a:t>}  // this describes the 'what it does'</a:t>
            </a:r>
          </a:p>
        </p:txBody>
      </p:sp>
    </p:spTree>
    <p:extLst>
      <p:ext uri="{BB962C8B-B14F-4D97-AF65-F5344CB8AC3E}">
        <p14:creationId xmlns:p14="http://schemas.microsoft.com/office/powerpoint/2010/main" val="40230427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a:t>
            </a:r>
          </a:p>
        </p:txBody>
      </p:sp>
      <p:sp>
        <p:nvSpPr>
          <p:cNvPr id="3" name="Content Placeholder 2"/>
          <p:cNvSpPr>
            <a:spLocks noGrp="1"/>
          </p:cNvSpPr>
          <p:nvPr>
            <p:ph idx="1"/>
          </p:nvPr>
        </p:nvSpPr>
        <p:spPr/>
        <p:txBody>
          <a:bodyPr/>
          <a:lstStyle/>
          <a:p>
            <a:pPr>
              <a:defRPr/>
            </a:pPr>
            <a:r>
              <a:rPr lang="en-US" dirty="0"/>
              <a:t>Interfaces help to </a:t>
            </a:r>
            <a:r>
              <a:rPr lang="en-US" b="1" dirty="0"/>
              <a:t>reduce coupling </a:t>
            </a:r>
            <a:r>
              <a:rPr lang="en-US" dirty="0"/>
              <a:t>by having a client program coupled to the interface, not directly to a specific implementation</a:t>
            </a:r>
          </a:p>
          <a:p>
            <a:r>
              <a:rPr lang="en-US" dirty="0"/>
              <a:t>Similarity among classes that implement the interface is Java compiler enforced</a:t>
            </a:r>
          </a:p>
        </p:txBody>
      </p:sp>
      <p:sp>
        <p:nvSpPr>
          <p:cNvPr id="4" name="TextBox 3"/>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Q1</a:t>
            </a:r>
          </a:p>
        </p:txBody>
      </p:sp>
    </p:spTree>
    <p:extLst>
      <p:ext uri="{BB962C8B-B14F-4D97-AF65-F5344CB8AC3E}">
        <p14:creationId xmlns:p14="http://schemas.microsoft.com/office/powerpoint/2010/main" val="19075000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Open </a:t>
            </a:r>
            <a:r>
              <a:rPr lang="en-US" dirty="0" err="1"/>
              <a:t>simpleExample</a:t>
            </a:r>
            <a:endParaRPr lang="en-US" dirty="0"/>
          </a:p>
        </p:txBody>
      </p:sp>
      <p:sp>
        <p:nvSpPr>
          <p:cNvPr id="3" name="Content Placeholder 2"/>
          <p:cNvSpPr>
            <a:spLocks noGrp="1"/>
          </p:cNvSpPr>
          <p:nvPr>
            <p:ph idx="1"/>
          </p:nvPr>
        </p:nvSpPr>
        <p:spPr/>
        <p:txBody>
          <a:bodyPr/>
          <a:lstStyle/>
          <a:p>
            <a:r>
              <a:rPr lang="en-US" dirty="0"/>
              <a:t>UML of current code</a:t>
            </a:r>
          </a:p>
          <a:p>
            <a:pPr lvl="1"/>
            <a:r>
              <a:rPr lang="en-US" dirty="0"/>
              <a:t>Three classes with different weight measurements</a:t>
            </a:r>
          </a:p>
        </p:txBody>
      </p:sp>
      <p:pic>
        <p:nvPicPr>
          <p:cNvPr id="5" name="Picture 4" descr="Graphical user interface, application&#10;&#10;Description automatically generated">
            <a:extLst>
              <a:ext uri="{FF2B5EF4-FFF2-40B4-BE49-F238E27FC236}">
                <a16:creationId xmlns:a16="http://schemas.microsoft.com/office/drawing/2014/main" id="{C51376F5-A817-3038-AFC8-DF82437344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39506"/>
            <a:ext cx="8864900" cy="1143000"/>
          </a:xfrm>
          <a:prstGeom prst="rect">
            <a:avLst/>
          </a:prstGeom>
        </p:spPr>
      </p:pic>
    </p:spTree>
    <p:extLst>
      <p:ext uri="{BB962C8B-B14F-4D97-AF65-F5344CB8AC3E}">
        <p14:creationId xmlns:p14="http://schemas.microsoft.com/office/powerpoint/2010/main" val="29820690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a:t>Notation: In UML</a:t>
            </a:r>
          </a:p>
        </p:txBody>
      </p:sp>
      <p:pic>
        <p:nvPicPr>
          <p:cNvPr id="2" name="Picture 1"/>
          <p:cNvPicPr>
            <a:picLocks noChangeAspect="1"/>
          </p:cNvPicPr>
          <p:nvPr/>
        </p:nvPicPr>
        <p:blipFill>
          <a:blip r:embed="rId3"/>
          <a:stretch>
            <a:fillRect/>
          </a:stretch>
        </p:blipFill>
        <p:spPr>
          <a:xfrm>
            <a:off x="457200" y="1676400"/>
            <a:ext cx="3505200" cy="3505200"/>
          </a:xfrm>
          <a:prstGeom prst="rect">
            <a:avLst/>
          </a:prstGeom>
        </p:spPr>
      </p:pic>
      <p:sp>
        <p:nvSpPr>
          <p:cNvPr id="3" name="TextBox 2"/>
          <p:cNvSpPr txBox="1"/>
          <p:nvPr/>
        </p:nvSpPr>
        <p:spPr>
          <a:xfrm>
            <a:off x="3654997" y="2197893"/>
            <a:ext cx="5260403" cy="2123658"/>
          </a:xfrm>
          <a:prstGeom prst="rect">
            <a:avLst/>
          </a:prstGeom>
          <a:noFill/>
        </p:spPr>
        <p:txBody>
          <a:bodyPr wrap="square" rtlCol="0">
            <a:spAutoFit/>
          </a:bodyPr>
          <a:lstStyle/>
          <a:p>
            <a:pPr marL="285750" indent="-285750">
              <a:buFont typeface="Arial" panose="020B0604020202020204" pitchFamily="34" charset="0"/>
              <a:buChar char="•"/>
            </a:pPr>
            <a:r>
              <a:rPr lang="en-US" sz="2200" dirty="0"/>
              <a:t>Closed triangle with a dashed line in UML is an “is-a” relationship</a:t>
            </a:r>
          </a:p>
          <a:p>
            <a:pPr marL="285750" indent="-285750">
              <a:buFont typeface="Arial" panose="020B0604020202020204" pitchFamily="34" charset="0"/>
              <a:buChar char="•"/>
            </a:pPr>
            <a:endParaRPr lang="en-US" sz="2200" dirty="0"/>
          </a:p>
          <a:p>
            <a:pPr marL="285750" indent="-285750">
              <a:buFont typeface="Arial" panose="020B0604020202020204" pitchFamily="34" charset="0"/>
              <a:buChar char="•"/>
            </a:pPr>
            <a:r>
              <a:rPr lang="en-US" sz="2200" dirty="0"/>
              <a:t>Read this as: </a:t>
            </a:r>
          </a:p>
          <a:p>
            <a:endParaRPr lang="en-US" sz="2200" dirty="0"/>
          </a:p>
          <a:p>
            <a:pPr lvl="1"/>
            <a:r>
              <a:rPr lang="en-US" sz="2200" dirty="0" err="1"/>
              <a:t>InterImpl</a:t>
            </a:r>
            <a:r>
              <a:rPr lang="en-US" sz="2200" dirty="0"/>
              <a:t> is-an </a:t>
            </a:r>
            <a:r>
              <a:rPr lang="en-US" sz="2200" dirty="0" err="1"/>
              <a:t>InterfaceName</a:t>
            </a:r>
            <a:endParaRPr lang="en-US" sz="2200" dirty="0"/>
          </a:p>
        </p:txBody>
      </p:sp>
      <p:sp>
        <p:nvSpPr>
          <p:cNvPr id="13" name="TextBox 12"/>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Q3</a:t>
            </a:r>
          </a:p>
        </p:txBody>
      </p:sp>
      <p:sp>
        <p:nvSpPr>
          <p:cNvPr id="6" name="TextBox 5"/>
          <p:cNvSpPr txBox="1"/>
          <p:nvPr/>
        </p:nvSpPr>
        <p:spPr>
          <a:xfrm>
            <a:off x="4147457" y="4819638"/>
            <a:ext cx="4234767" cy="1200329"/>
          </a:xfrm>
          <a:prstGeom prst="rect">
            <a:avLst/>
          </a:prstGeom>
          <a:noFill/>
          <a:ln>
            <a:solidFill>
              <a:schemeClr val="tx1"/>
            </a:solidFill>
          </a:ln>
        </p:spPr>
        <p:txBody>
          <a:bodyPr wrap="square" rtlCol="0">
            <a:spAutoFit/>
          </a:bodyPr>
          <a:lstStyle/>
          <a:p>
            <a:r>
              <a:rPr lang="en-US" sz="2400" dirty="0" err="1">
                <a:latin typeface="Consolas" panose="020B0609020204030204" pitchFamily="49" charset="0"/>
              </a:rPr>
              <a:t>PlantUML</a:t>
            </a:r>
            <a:r>
              <a:rPr lang="en-US" sz="2400" dirty="0">
                <a:latin typeface="Consolas" panose="020B0609020204030204" pitchFamily="49" charset="0"/>
              </a:rPr>
              <a:t> Code:</a:t>
            </a:r>
          </a:p>
          <a:p>
            <a:endParaRPr lang="en-US" sz="2400" dirty="0">
              <a:latin typeface="Consolas" panose="020B0609020204030204" pitchFamily="49" charset="0"/>
            </a:endParaRPr>
          </a:p>
          <a:p>
            <a:r>
              <a:rPr lang="en-US" sz="2400" dirty="0">
                <a:latin typeface="Courier New" panose="02070309020205020404" pitchFamily="49" charset="0"/>
                <a:cs typeface="Courier New" panose="02070309020205020404" pitchFamily="49" charset="0"/>
              </a:rPr>
              <a:t>Class ..|&gt; Interface</a:t>
            </a:r>
          </a:p>
        </p:txBody>
      </p:sp>
    </p:spTree>
    <p:extLst>
      <p:ext uri="{BB962C8B-B14F-4D97-AF65-F5344CB8AC3E}">
        <p14:creationId xmlns:p14="http://schemas.microsoft.com/office/powerpoint/2010/main" val="34134143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Diagram&#10;&#10;Description automatically generated">
            <a:extLst>
              <a:ext uri="{FF2B5EF4-FFF2-40B4-BE49-F238E27FC236}">
                <a16:creationId xmlns:a16="http://schemas.microsoft.com/office/drawing/2014/main" id="{8E5D49E6-4DE4-1E46-83B5-AA3D319F83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2622" y="2910114"/>
            <a:ext cx="7772400" cy="3288322"/>
          </a:xfrm>
          <a:prstGeom prst="rect">
            <a:avLst/>
          </a:prstGeom>
        </p:spPr>
      </p:pic>
      <p:sp>
        <p:nvSpPr>
          <p:cNvPr id="3" name="Content Placeholder 2"/>
          <p:cNvSpPr>
            <a:spLocks noGrp="1"/>
          </p:cNvSpPr>
          <p:nvPr>
            <p:ph idx="1"/>
          </p:nvPr>
        </p:nvSpPr>
        <p:spPr>
          <a:xfrm>
            <a:off x="457200" y="762000"/>
            <a:ext cx="8229600" cy="4708525"/>
          </a:xfrm>
        </p:spPr>
        <p:txBody>
          <a:bodyPr>
            <a:normAutofit/>
          </a:bodyPr>
          <a:lstStyle/>
          <a:p>
            <a:pPr marL="57150" indent="0">
              <a:buNone/>
            </a:pPr>
            <a:r>
              <a:rPr lang="en-US" dirty="0"/>
              <a:t>Before refactoring:</a:t>
            </a:r>
          </a:p>
          <a:p>
            <a:pPr marL="57150" indent="0">
              <a:buNone/>
            </a:pPr>
            <a:endParaRPr lang="en-US" dirty="0"/>
          </a:p>
          <a:p>
            <a:pPr marL="57150" indent="0">
              <a:buNone/>
            </a:pPr>
            <a:endParaRPr lang="en-US" dirty="0"/>
          </a:p>
          <a:p>
            <a:pPr marL="57150" indent="0">
              <a:buNone/>
            </a:pPr>
            <a:endParaRPr lang="en-US" dirty="0"/>
          </a:p>
          <a:p>
            <a:pPr marL="57150" indent="0">
              <a:buNone/>
            </a:pPr>
            <a:r>
              <a:rPr lang="en-US" dirty="0"/>
              <a:t>After refactoring:</a:t>
            </a:r>
          </a:p>
          <a:p>
            <a:pPr marL="57150" indent="0">
              <a:buNone/>
            </a:pPr>
            <a:endParaRPr lang="en-US" dirty="0"/>
          </a:p>
        </p:txBody>
      </p:sp>
      <p:sp>
        <p:nvSpPr>
          <p:cNvPr id="2" name="Title 1"/>
          <p:cNvSpPr>
            <a:spLocks noGrp="1"/>
          </p:cNvSpPr>
          <p:nvPr>
            <p:ph type="title"/>
          </p:nvPr>
        </p:nvSpPr>
        <p:spPr>
          <a:xfrm>
            <a:off x="595993" y="-166914"/>
            <a:ext cx="8229600" cy="1143000"/>
          </a:xfrm>
        </p:spPr>
        <p:txBody>
          <a:bodyPr>
            <a:normAutofit/>
          </a:bodyPr>
          <a:lstStyle/>
          <a:p>
            <a:r>
              <a:rPr lang="en-US" i="1" dirty="0"/>
              <a:t>Code Refactoring</a:t>
            </a:r>
          </a:p>
        </p:txBody>
      </p:sp>
      <p:sp>
        <p:nvSpPr>
          <p:cNvPr id="4" name="TextBox 3"/>
          <p:cNvSpPr txBox="1"/>
          <p:nvPr/>
        </p:nvSpPr>
        <p:spPr>
          <a:xfrm>
            <a:off x="146957" y="5181600"/>
            <a:ext cx="3156857" cy="1477328"/>
          </a:xfrm>
          <a:prstGeom prst="rect">
            <a:avLst/>
          </a:prstGeom>
          <a:noFill/>
          <a:ln>
            <a:solidFill>
              <a:schemeClr val="tx1"/>
            </a:solidFill>
          </a:ln>
        </p:spPr>
        <p:txBody>
          <a:bodyPr wrap="square" rtlCol="0">
            <a:spAutoFit/>
          </a:bodyPr>
          <a:lstStyle/>
          <a:p>
            <a:r>
              <a:rPr lang="en-US" dirty="0" err="1">
                <a:latin typeface="Consolas" panose="020B0609020204030204" pitchFamily="49" charset="0"/>
              </a:rPr>
              <a:t>PlantUML</a:t>
            </a:r>
            <a:r>
              <a:rPr lang="en-US" dirty="0">
                <a:latin typeface="Consolas" panose="020B0609020204030204" pitchFamily="49" charset="0"/>
              </a:rPr>
              <a:t>:</a:t>
            </a:r>
          </a:p>
          <a:p>
            <a:endParaRPr lang="en-US" dirty="0">
              <a:latin typeface="Consolas" panose="020B0609020204030204" pitchFamily="49" charset="0"/>
            </a:endParaRPr>
          </a:p>
          <a:p>
            <a:r>
              <a:rPr lang="en-US" dirty="0">
                <a:latin typeface="Consolas" panose="020B0609020204030204" pitchFamily="49" charset="0"/>
              </a:rPr>
              <a:t>Ball ..|&gt; Weighable</a:t>
            </a:r>
          </a:p>
          <a:p>
            <a:r>
              <a:rPr lang="en-US" dirty="0">
                <a:latin typeface="Consolas" panose="020B0609020204030204" pitchFamily="49" charset="0"/>
              </a:rPr>
              <a:t>Cube ..|&gt; Weighable</a:t>
            </a:r>
          </a:p>
          <a:p>
            <a:r>
              <a:rPr lang="en-US" dirty="0">
                <a:latin typeface="Consolas" panose="020B0609020204030204" pitchFamily="49" charset="0"/>
              </a:rPr>
              <a:t>Cylinder ..|&gt; Weighable</a:t>
            </a:r>
          </a:p>
        </p:txBody>
      </p:sp>
      <p:pic>
        <p:nvPicPr>
          <p:cNvPr id="6" name="Picture 5" descr="Graphical user interface, application&#10;&#10;Description automatically generated">
            <a:extLst>
              <a:ext uri="{FF2B5EF4-FFF2-40B4-BE49-F238E27FC236}">
                <a16:creationId xmlns:a16="http://schemas.microsoft.com/office/drawing/2014/main" id="{F0CD1DAB-3B78-A416-BE1F-DEBCAEFB56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8343" y="1371600"/>
            <a:ext cx="8864900" cy="1143000"/>
          </a:xfrm>
          <a:prstGeom prst="rect">
            <a:avLst/>
          </a:prstGeom>
        </p:spPr>
      </p:pic>
    </p:spTree>
    <p:extLst>
      <p:ext uri="{BB962C8B-B14F-4D97-AF65-F5344CB8AC3E}">
        <p14:creationId xmlns:p14="http://schemas.microsoft.com/office/powerpoint/2010/main" val="4126469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4" name="Picture 4" descr="https://lh3.googleusercontent.com/4iUDcmqSQGrlqblNG5mEh0wBFbmVCRLwimd_7n_UhoBlmFJB9m9FZ7YAIfSkUSZHVVax7lFxIWGhg_t338-DEHGoTY20ZX36zjEN_qRbRyOvH2NJUbpheCQvq1Wb5uylXR8YOh0O">
            <a:hlinkClick r:id="rId3"/>
            <a:extLst>
              <a:ext uri="{FF2B5EF4-FFF2-40B4-BE49-F238E27FC236}">
                <a16:creationId xmlns:a16="http://schemas.microsoft.com/office/drawing/2014/main" id="{F7EE57CE-57AA-4321-ADF1-6B2AB513BE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973" y="1049411"/>
            <a:ext cx="5791200" cy="49768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Pet Example</a:t>
            </a:r>
          </a:p>
        </p:txBody>
      </p:sp>
      <p:cxnSp>
        <p:nvCxnSpPr>
          <p:cNvPr id="6" name="Straight Arrow Connector 5">
            <a:extLst>
              <a:ext uri="{FF2B5EF4-FFF2-40B4-BE49-F238E27FC236}">
                <a16:creationId xmlns:a16="http://schemas.microsoft.com/office/drawing/2014/main" id="{2F72C880-828E-48B0-B478-9AE9FC2A8B24}"/>
              </a:ext>
            </a:extLst>
          </p:cNvPr>
          <p:cNvCxnSpPr>
            <a:cxnSpLocks/>
          </p:cNvCxnSpPr>
          <p:nvPr/>
        </p:nvCxnSpPr>
        <p:spPr>
          <a:xfrm flipV="1">
            <a:off x="1485900" y="4953000"/>
            <a:ext cx="723900" cy="1048979"/>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99E76F8A-F546-45FF-B363-0D205D263FBB}"/>
              </a:ext>
            </a:extLst>
          </p:cNvPr>
          <p:cNvGrpSpPr/>
          <p:nvPr/>
        </p:nvGrpSpPr>
        <p:grpSpPr>
          <a:xfrm>
            <a:off x="304800" y="6026224"/>
            <a:ext cx="2362200" cy="448508"/>
            <a:chOff x="0" y="5647492"/>
            <a:chExt cx="2362200" cy="448508"/>
          </a:xfrm>
        </p:grpSpPr>
        <p:sp>
          <p:nvSpPr>
            <p:cNvPr id="3" name="TextBox 2">
              <a:extLst>
                <a:ext uri="{FF2B5EF4-FFF2-40B4-BE49-F238E27FC236}">
                  <a16:creationId xmlns:a16="http://schemas.microsoft.com/office/drawing/2014/main" id="{E1609261-AE43-4DC7-A9DC-FF49B1ACA6A3}"/>
                </a:ext>
              </a:extLst>
            </p:cNvPr>
            <p:cNvSpPr txBox="1"/>
            <p:nvPr/>
          </p:nvSpPr>
          <p:spPr>
            <a:xfrm>
              <a:off x="55557" y="5718447"/>
              <a:ext cx="2251086" cy="307777"/>
            </a:xfrm>
            <a:prstGeom prst="rect">
              <a:avLst/>
            </a:prstGeom>
            <a:noFill/>
          </p:spPr>
          <p:txBody>
            <a:bodyPr wrap="square" rtlCol="0">
              <a:spAutoFit/>
            </a:bodyPr>
            <a:lstStyle/>
            <a:p>
              <a:r>
                <a:rPr lang="en-US" sz="1400" dirty="0"/>
                <a:t>1 of List&lt;Pet&gt; in </a:t>
              </a:r>
              <a:r>
                <a:rPr lang="en-US" sz="1400" dirty="0" err="1"/>
                <a:t>PetMain</a:t>
              </a:r>
              <a:endParaRPr lang="en-US" sz="1400" dirty="0"/>
            </a:p>
          </p:txBody>
        </p:sp>
        <p:sp>
          <p:nvSpPr>
            <p:cNvPr id="8" name="Rectangle: Rounded Corners 7">
              <a:extLst>
                <a:ext uri="{FF2B5EF4-FFF2-40B4-BE49-F238E27FC236}">
                  <a16:creationId xmlns:a16="http://schemas.microsoft.com/office/drawing/2014/main" id="{E15EF6D3-366A-4D7C-928E-DB3E8AD2FF82}"/>
                </a:ext>
              </a:extLst>
            </p:cNvPr>
            <p:cNvSpPr/>
            <p:nvPr/>
          </p:nvSpPr>
          <p:spPr>
            <a:xfrm>
              <a:off x="0" y="5647492"/>
              <a:ext cx="2362200" cy="448508"/>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251687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dirty="0"/>
              <a:t>Use the Interface in a Variable Declaration:</a:t>
            </a:r>
          </a:p>
          <a:p>
            <a:pPr lvl="2"/>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d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Dog();</a:t>
            </a:r>
            <a:br>
              <a:rPr lang="en-US" sz="2000" dirty="0">
                <a:latin typeface="Courier New" panose="02070309020205020404" pitchFamily="49" charset="0"/>
                <a:cs typeface="Courier New" panose="02070309020205020404" pitchFamily="49" charset="0"/>
              </a:rPr>
            </a:b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c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Cat();</a:t>
            </a:r>
          </a:p>
        </p:txBody>
      </p:sp>
      <p:sp>
        <p:nvSpPr>
          <p:cNvPr id="4" name="TextBox 3">
            <a:extLst>
              <a:ext uri="{FF2B5EF4-FFF2-40B4-BE49-F238E27FC236}">
                <a16:creationId xmlns:a16="http://schemas.microsoft.com/office/drawing/2014/main" id="{C7151DCD-7931-5E46-B8D7-6A194242E06D}"/>
              </a:ext>
            </a:extLst>
          </p:cNvPr>
          <p:cNvSpPr txBox="1"/>
          <p:nvPr/>
        </p:nvSpPr>
        <p:spPr>
          <a:xfrm>
            <a:off x="4572000" y="2048470"/>
            <a:ext cx="4495800" cy="923330"/>
          </a:xfrm>
          <a:prstGeom prst="rect">
            <a:avLst/>
          </a:prstGeom>
          <a:noFill/>
        </p:spPr>
        <p:txBody>
          <a:bodyPr wrap="square" rtlCol="0">
            <a:spAutoFit/>
          </a:bodyPr>
          <a:lstStyle/>
          <a:p>
            <a:r>
              <a:rPr lang="en-US" dirty="0"/>
              <a:t>2 types are involved in these declarations:</a:t>
            </a:r>
          </a:p>
          <a:p>
            <a:pPr marL="285750" indent="-285750">
              <a:buFont typeface="Arial" panose="020B0604020202020204" pitchFamily="34" charset="0"/>
              <a:buChar char="•"/>
            </a:pPr>
            <a:r>
              <a:rPr lang="en-US" i="1" dirty="0"/>
              <a:t>Instantiation type</a:t>
            </a:r>
            <a:r>
              <a:rPr lang="en-US" dirty="0"/>
              <a:t> is Dog or Cat</a:t>
            </a:r>
          </a:p>
          <a:p>
            <a:pPr marL="285750" indent="-285750">
              <a:buFont typeface="Arial" panose="020B0604020202020204" pitchFamily="34" charset="0"/>
              <a:buChar char="•"/>
            </a:pPr>
            <a:r>
              <a:rPr lang="en-US" i="1" dirty="0"/>
              <a:t>Declared type</a:t>
            </a:r>
            <a:r>
              <a:rPr lang="en-US" dirty="0"/>
              <a:t> is Pet</a:t>
            </a:r>
          </a:p>
        </p:txBody>
      </p:sp>
      <p:sp>
        <p:nvSpPr>
          <p:cNvPr id="9" name="Rounded Rectangle 8">
            <a:extLst>
              <a:ext uri="{FF2B5EF4-FFF2-40B4-BE49-F238E27FC236}">
                <a16:creationId xmlns:a16="http://schemas.microsoft.com/office/drawing/2014/main" id="{5EF6F1B7-A1CF-4649-8E12-19131896ED77}"/>
              </a:ext>
            </a:extLst>
          </p:cNvPr>
          <p:cNvSpPr/>
          <p:nvPr/>
        </p:nvSpPr>
        <p:spPr>
          <a:xfrm>
            <a:off x="4495800" y="2057400"/>
            <a:ext cx="4572000" cy="9144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a:extLst>
              <a:ext uri="{FF2B5EF4-FFF2-40B4-BE49-F238E27FC236}">
                <a16:creationId xmlns:a16="http://schemas.microsoft.com/office/drawing/2014/main" id="{15A66E81-57D5-4247-AC62-F02F959F723D}"/>
              </a:ext>
            </a:extLst>
          </p:cNvPr>
          <p:cNvSpPr/>
          <p:nvPr/>
        </p:nvSpPr>
        <p:spPr>
          <a:xfrm>
            <a:off x="2903622" y="2480310"/>
            <a:ext cx="1725528" cy="380385"/>
          </a:xfrm>
          <a:custGeom>
            <a:avLst/>
            <a:gdLst>
              <a:gd name="connsiteX0" fmla="*/ 1725528 w 1725528"/>
              <a:gd name="connsiteY0" fmla="*/ 22860 h 380385"/>
              <a:gd name="connsiteX1" fmla="*/ 902568 w 1725528"/>
              <a:gd name="connsiteY1" fmla="*/ 365760 h 380385"/>
              <a:gd name="connsiteX2" fmla="*/ 125328 w 1725528"/>
              <a:gd name="connsiteY2" fmla="*/ 285750 h 380385"/>
              <a:gd name="connsiteX3" fmla="*/ 11028 w 1725528"/>
              <a:gd name="connsiteY3" fmla="*/ 0 h 380385"/>
            </a:gdLst>
            <a:ahLst/>
            <a:cxnLst>
              <a:cxn ang="0">
                <a:pos x="connsiteX0" y="connsiteY0"/>
              </a:cxn>
              <a:cxn ang="0">
                <a:pos x="connsiteX1" y="connsiteY1"/>
              </a:cxn>
              <a:cxn ang="0">
                <a:pos x="connsiteX2" y="connsiteY2"/>
              </a:cxn>
              <a:cxn ang="0">
                <a:pos x="connsiteX3" y="connsiteY3"/>
              </a:cxn>
            </a:cxnLst>
            <a:rect l="l" t="t" r="r" b="b"/>
            <a:pathLst>
              <a:path w="1725528" h="380385">
                <a:moveTo>
                  <a:pt x="1725528" y="22860"/>
                </a:moveTo>
                <a:cubicBezTo>
                  <a:pt x="1447398" y="172402"/>
                  <a:pt x="1169268" y="321945"/>
                  <a:pt x="902568" y="365760"/>
                </a:cubicBezTo>
                <a:cubicBezTo>
                  <a:pt x="635868" y="409575"/>
                  <a:pt x="273918" y="346710"/>
                  <a:pt x="125328" y="285750"/>
                </a:cubicBezTo>
                <a:cubicBezTo>
                  <a:pt x="-23262" y="224790"/>
                  <a:pt x="-6117" y="112395"/>
                  <a:pt x="11028" y="0"/>
                </a:cubicBezTo>
              </a:path>
            </a:pathLst>
          </a:custGeom>
          <a:noFill/>
          <a:ln w="1905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a:extLst>
              <a:ext uri="{FF2B5EF4-FFF2-40B4-BE49-F238E27FC236}">
                <a16:creationId xmlns:a16="http://schemas.microsoft.com/office/drawing/2014/main" id="{372423E0-E32B-D14D-9E4E-C1657304BF42}"/>
              </a:ext>
            </a:extLst>
          </p:cNvPr>
          <p:cNvSpPr/>
          <p:nvPr/>
        </p:nvSpPr>
        <p:spPr>
          <a:xfrm>
            <a:off x="1828800" y="2491740"/>
            <a:ext cx="2823210" cy="626953"/>
          </a:xfrm>
          <a:custGeom>
            <a:avLst/>
            <a:gdLst>
              <a:gd name="connsiteX0" fmla="*/ 2823210 w 2823210"/>
              <a:gd name="connsiteY0" fmla="*/ 320040 h 626953"/>
              <a:gd name="connsiteX1" fmla="*/ 1508760 w 2823210"/>
              <a:gd name="connsiteY1" fmla="*/ 617220 h 626953"/>
              <a:gd name="connsiteX2" fmla="*/ 0 w 2823210"/>
              <a:gd name="connsiteY2" fmla="*/ 0 h 626953"/>
            </a:gdLst>
            <a:ahLst/>
            <a:cxnLst>
              <a:cxn ang="0">
                <a:pos x="connsiteX0" y="connsiteY0"/>
              </a:cxn>
              <a:cxn ang="0">
                <a:pos x="connsiteX1" y="connsiteY1"/>
              </a:cxn>
              <a:cxn ang="0">
                <a:pos x="connsiteX2" y="connsiteY2"/>
              </a:cxn>
            </a:cxnLst>
            <a:rect l="l" t="t" r="r" b="b"/>
            <a:pathLst>
              <a:path w="2823210" h="626953">
                <a:moveTo>
                  <a:pt x="2823210" y="320040"/>
                </a:moveTo>
                <a:cubicBezTo>
                  <a:pt x="2401252" y="495300"/>
                  <a:pt x="1979295" y="670560"/>
                  <a:pt x="1508760" y="617220"/>
                </a:cubicBezTo>
                <a:cubicBezTo>
                  <a:pt x="1038225" y="563880"/>
                  <a:pt x="519112" y="281940"/>
                  <a:pt x="0" y="0"/>
                </a:cubicBezTo>
              </a:path>
            </a:pathLst>
          </a:custGeom>
          <a:noFill/>
          <a:ln w="1905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108891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sz="1400" dirty="0"/>
              <a:t>Variable Declaration:</a:t>
            </a:r>
          </a:p>
          <a:p>
            <a:pPr lvl="2"/>
            <a:r>
              <a:rPr lang="en-US" sz="1400" dirty="0">
                <a:latin typeface="Courier New" panose="02070309020205020404" pitchFamily="49" charset="0"/>
                <a:cs typeface="Courier New" panose="02070309020205020404" pitchFamily="49" charset="0"/>
              </a:rPr>
              <a:t>Pet d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Dog();</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Pet c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Cat();</a:t>
            </a:r>
          </a:p>
          <a:p>
            <a:pPr marL="971550" lvl="1" indent="-514350">
              <a:buFont typeface="+mj-lt"/>
              <a:buAutoNum type="arabicPeriod"/>
            </a:pPr>
            <a:r>
              <a:rPr lang="en-US" dirty="0"/>
              <a:t>Use the Interface as a Parameter's Type:</a:t>
            </a:r>
          </a:p>
          <a:p>
            <a:pPr lvl="2"/>
            <a:r>
              <a:rPr lang="en-US" sz="2000" b="1" dirty="0">
                <a:latin typeface="Courier New" panose="02070309020205020404" pitchFamily="49" charset="0"/>
                <a:cs typeface="Courier New" panose="02070309020205020404" pitchFamily="49" charset="0"/>
              </a:rPr>
              <a:t>public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static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void</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feedPet</a:t>
            </a:r>
            <a:r>
              <a:rPr lang="en-US" sz="2000" dirty="0">
                <a:latin typeface="Courier New" panose="02070309020205020404" pitchFamily="49" charset="0"/>
                <a:cs typeface="Courier New" panose="02070309020205020404" pitchFamily="49" charset="0"/>
              </a:rPr>
              <a:t>(</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p) {…}</a:t>
            </a:r>
            <a:br>
              <a:rPr lang="en-US" dirty="0"/>
            </a:br>
            <a:r>
              <a:rPr lang="en-US" dirty="0"/>
              <a:t>Can call </a:t>
            </a:r>
            <a:r>
              <a:rPr lang="en-US" i="1" dirty="0" err="1"/>
              <a:t>feedPet</a:t>
            </a:r>
            <a:r>
              <a:rPr lang="en-US" i="1" dirty="0"/>
              <a:t> </a:t>
            </a:r>
            <a:r>
              <a:rPr lang="en-US" dirty="0"/>
              <a:t>with any object of type Pet:</a:t>
            </a:r>
          </a:p>
          <a:p>
            <a:pPr marL="914400" lvl="2" indent="0">
              <a:buNone/>
              <a:tabLst>
                <a:tab pos="1133475" algn="l"/>
                <a:tab pos="1360488" algn="l"/>
                <a:tab pos="1598613" algn="l"/>
                <a:tab pos="4341813" algn="l"/>
              </a:tabLst>
            </a:pPr>
            <a:endParaRPr lang="en-US" sz="2000" dirty="0">
              <a:latin typeface="Courier New" panose="02070309020205020404" pitchFamily="49" charset="0"/>
              <a:cs typeface="Courier New" panose="02070309020205020404" pitchFamily="49" charset="0"/>
            </a:endParaRP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 client code calls </a:t>
            </a:r>
            <a:r>
              <a:rPr lang="en-US" sz="1400" i="1" dirty="0" err="1">
                <a:latin typeface="Courier New" panose="02070309020205020404" pitchFamily="49" charset="0"/>
                <a:cs typeface="Courier New" panose="02070309020205020404" pitchFamily="49" charset="0"/>
              </a:rPr>
              <a:t>feedPet</a:t>
            </a:r>
            <a:r>
              <a:rPr lang="en-US" sz="1400" i="1" dirty="0">
                <a:latin typeface="Courier New" panose="02070309020205020404" pitchFamily="49" charset="0"/>
                <a:cs typeface="Courier New" panose="02070309020205020404" pitchFamily="49" charset="0"/>
              </a:rPr>
              <a:t> with a Dog object and a Cat object</a:t>
            </a:r>
            <a:br>
              <a:rPr lang="en-US" sz="2000" dirty="0">
                <a:latin typeface="Courier New" panose="02070309020205020404" pitchFamily="49" charset="0"/>
                <a:cs typeface="Courier New" panose="02070309020205020404" pitchFamily="49" charset="0"/>
              </a:rPr>
            </a:br>
            <a:r>
              <a:rPr lang="en-US" sz="2000" dirty="0">
                <a:latin typeface="Courier New" panose="02070309020205020404" pitchFamily="49" charset="0"/>
                <a:cs typeface="Courier New" panose="02070309020205020404" pitchFamily="49" charset="0"/>
              </a:rPr>
              <a:t>	Pet d1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Dog();</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feedPet</a:t>
            </a:r>
            <a:r>
              <a:rPr lang="en-US" sz="2000" dirty="0">
                <a:latin typeface="Courier New" panose="02070309020205020404" pitchFamily="49" charset="0"/>
                <a:cs typeface="Courier New" panose="02070309020205020404" pitchFamily="49" charset="0"/>
              </a:rPr>
              <a:t>(d1);</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feedPet</a:t>
            </a:r>
            <a:r>
              <a:rPr lang="en-US" sz="2000" dirty="0">
                <a:latin typeface="Courier New" panose="02070309020205020404" pitchFamily="49" charset="0"/>
                <a:cs typeface="Courier New" panose="02070309020205020404" pitchFamily="49" charset="0"/>
              </a:rPr>
              <a:t>(c); // 'c' declared in #1 (above)</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 ... More client code</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a:t>
            </a:r>
          </a:p>
          <a:p>
            <a:pPr marL="457200" lvl="1" indent="0">
              <a:buNone/>
            </a:pPr>
            <a:endParaRPr lang="en-US" dirty="0"/>
          </a:p>
        </p:txBody>
      </p:sp>
      <p:sp>
        <p:nvSpPr>
          <p:cNvPr id="6" name="Rectangle 5">
            <a:extLst>
              <a:ext uri="{FF2B5EF4-FFF2-40B4-BE49-F238E27FC236}">
                <a16:creationId xmlns:a16="http://schemas.microsoft.com/office/drawing/2014/main" id="{B805346B-C560-F54D-951E-62B4923F928E}"/>
              </a:ext>
            </a:extLst>
          </p:cNvPr>
          <p:cNvSpPr/>
          <p:nvPr/>
        </p:nvSpPr>
        <p:spPr>
          <a:xfrm>
            <a:off x="914400" y="3657600"/>
            <a:ext cx="7543800" cy="2209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763722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sz="1400" dirty="0"/>
              <a:t>Variable Declaration:</a:t>
            </a:r>
          </a:p>
          <a:p>
            <a:pPr lvl="2"/>
            <a:r>
              <a:rPr lang="en-US" sz="1400" dirty="0">
                <a:latin typeface="Courier New" panose="02070309020205020404" pitchFamily="49" charset="0"/>
                <a:cs typeface="Courier New" panose="02070309020205020404" pitchFamily="49" charset="0"/>
              </a:rPr>
              <a:t>Pet d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Dog();</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Pet c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Cat();</a:t>
            </a:r>
          </a:p>
          <a:p>
            <a:pPr marL="971550" lvl="1" indent="-514350">
              <a:buFont typeface="+mj-lt"/>
              <a:buAutoNum type="arabicPeriod"/>
            </a:pPr>
            <a:r>
              <a:rPr lang="en-US" sz="1400" dirty="0"/>
              <a:t>Parameters:</a:t>
            </a:r>
          </a:p>
          <a:p>
            <a:pPr lvl="2"/>
            <a:r>
              <a:rPr lang="en-US" sz="1400" b="1" dirty="0">
                <a:latin typeface="Courier New" panose="02070309020205020404" pitchFamily="49" charset="0"/>
                <a:cs typeface="Courier New" panose="02070309020205020404" pitchFamily="49" charset="0"/>
              </a:rPr>
              <a:t>public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static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void</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feedPet</a:t>
            </a:r>
            <a:r>
              <a:rPr lang="en-US" sz="1400" dirty="0">
                <a:latin typeface="Courier New" panose="02070309020205020404" pitchFamily="49" charset="0"/>
                <a:cs typeface="Courier New" panose="02070309020205020404" pitchFamily="49" charset="0"/>
              </a:rPr>
              <a:t>(Pet p) {…}</a:t>
            </a:r>
            <a:br>
              <a:rPr lang="en-US" sz="1400" dirty="0"/>
            </a:br>
            <a:r>
              <a:rPr lang="en-US" sz="1400" dirty="0"/>
              <a:t>Can call </a:t>
            </a:r>
            <a:r>
              <a:rPr lang="en-US" sz="1400" i="1" dirty="0" err="1"/>
              <a:t>feedPet</a:t>
            </a:r>
            <a:r>
              <a:rPr lang="en-US" sz="1400" i="1" dirty="0"/>
              <a:t> </a:t>
            </a:r>
            <a:r>
              <a:rPr lang="en-US" sz="1400" dirty="0"/>
              <a:t>with any object of type Pet</a:t>
            </a:r>
          </a:p>
          <a:p>
            <a:pPr marL="971550" lvl="1" indent="-514350">
              <a:buFont typeface="+mj-lt"/>
              <a:buAutoNum type="arabicPeriod" startAt="3"/>
            </a:pPr>
            <a:r>
              <a:rPr lang="en-US" dirty="0"/>
              <a:t>Declare fields in a class as type Pet:</a:t>
            </a:r>
          </a:p>
          <a:p>
            <a:pPr lvl="2"/>
            <a:r>
              <a:rPr lang="en-US" sz="2000" b="1" dirty="0">
                <a:latin typeface="Courier New" panose="02070309020205020404" pitchFamily="49" charset="0"/>
                <a:cs typeface="Courier New" panose="02070309020205020404" pitchFamily="49" charset="0"/>
              </a:rPr>
              <a:t>private</a:t>
            </a:r>
            <a:r>
              <a:rPr lang="en-US" sz="2000" dirty="0">
                <a:latin typeface="Courier New" panose="02070309020205020404" pitchFamily="49" charset="0"/>
                <a:cs typeface="Courier New" panose="02070309020205020404" pitchFamily="49" charset="0"/>
              </a:rPr>
              <a:t> </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p1;</a:t>
            </a:r>
          </a:p>
          <a:p>
            <a:pPr marL="457200" lvl="1" indent="0">
              <a:buNone/>
            </a:pPr>
            <a:endParaRPr lang="en-US" dirty="0"/>
          </a:p>
        </p:txBody>
      </p:sp>
    </p:spTree>
    <p:extLst>
      <p:ext uri="{BB962C8B-B14F-4D97-AF65-F5344CB8AC3E}">
        <p14:creationId xmlns:p14="http://schemas.microsoft.com/office/powerpoint/2010/main" val="5484797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sz="1400" dirty="0"/>
              <a:t>Variable Declaration:</a:t>
            </a:r>
          </a:p>
          <a:p>
            <a:pPr lvl="2"/>
            <a:r>
              <a:rPr lang="en-US" sz="1400" dirty="0">
                <a:latin typeface="Courier New" panose="02070309020205020404" pitchFamily="49" charset="0"/>
                <a:cs typeface="Courier New" panose="02070309020205020404" pitchFamily="49" charset="0"/>
              </a:rPr>
              <a:t>Pet d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Dog();</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Pet c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Cat();</a:t>
            </a:r>
          </a:p>
          <a:p>
            <a:pPr marL="971550" lvl="1" indent="-514350">
              <a:buFont typeface="+mj-lt"/>
              <a:buAutoNum type="arabicPeriod"/>
            </a:pPr>
            <a:r>
              <a:rPr lang="en-US" sz="1400" dirty="0"/>
              <a:t>Parameters:</a:t>
            </a:r>
          </a:p>
          <a:p>
            <a:pPr lvl="2"/>
            <a:r>
              <a:rPr lang="en-US" sz="1400" b="1" dirty="0">
                <a:latin typeface="Courier New" panose="02070309020205020404" pitchFamily="49" charset="0"/>
                <a:cs typeface="Courier New" panose="02070309020205020404" pitchFamily="49" charset="0"/>
              </a:rPr>
              <a:t>public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static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void</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feedPet</a:t>
            </a:r>
            <a:r>
              <a:rPr lang="en-US" sz="1400" dirty="0">
                <a:latin typeface="Courier New" panose="02070309020205020404" pitchFamily="49" charset="0"/>
                <a:cs typeface="Courier New" panose="02070309020205020404" pitchFamily="49" charset="0"/>
              </a:rPr>
              <a:t>(Pet p) {…}</a:t>
            </a:r>
            <a:br>
              <a:rPr lang="en-US" sz="1400" dirty="0"/>
            </a:br>
            <a:r>
              <a:rPr lang="en-US" sz="1400" dirty="0"/>
              <a:t>Can call </a:t>
            </a:r>
            <a:r>
              <a:rPr lang="en-US" sz="1400" i="1" dirty="0" err="1"/>
              <a:t>feedPet</a:t>
            </a:r>
            <a:r>
              <a:rPr lang="en-US" sz="1400" i="1" dirty="0"/>
              <a:t> </a:t>
            </a:r>
            <a:r>
              <a:rPr lang="en-US" sz="1400" dirty="0"/>
              <a:t>with any object of type Pet</a:t>
            </a:r>
          </a:p>
          <a:p>
            <a:pPr marL="971550" lvl="1" indent="-514350">
              <a:buFont typeface="+mj-lt"/>
              <a:buAutoNum type="arabicPeriod" startAt="3"/>
            </a:pPr>
            <a:r>
              <a:rPr lang="en-US" sz="1400" dirty="0"/>
              <a:t>Declare fields in a class as type Pet:</a:t>
            </a:r>
          </a:p>
          <a:p>
            <a:pPr lvl="2"/>
            <a:r>
              <a:rPr lang="en-US" sz="1400" b="1" dirty="0">
                <a:latin typeface="Courier New" panose="02070309020205020404" pitchFamily="49" charset="0"/>
                <a:cs typeface="Courier New" panose="02070309020205020404" pitchFamily="49" charset="0"/>
              </a:rPr>
              <a:t>private</a:t>
            </a:r>
            <a:r>
              <a:rPr lang="en-US" sz="1400" dirty="0">
                <a:latin typeface="Courier New" panose="02070309020205020404" pitchFamily="49" charset="0"/>
                <a:cs typeface="Courier New" panose="02070309020205020404" pitchFamily="49" charset="0"/>
              </a:rPr>
              <a:t> Pet p1;</a:t>
            </a:r>
          </a:p>
          <a:p>
            <a:pPr marL="971550" lvl="1" indent="-514350">
              <a:buFont typeface="+mj-lt"/>
              <a:buAutoNum type="arabicPeriod" startAt="3"/>
            </a:pPr>
            <a:r>
              <a:rPr lang="en-US" dirty="0"/>
              <a:t>Use Interfaces as Generic Type Parameters:</a:t>
            </a:r>
          </a:p>
          <a:p>
            <a:pPr lvl="2"/>
            <a:r>
              <a:rPr lang="en-US" sz="2000" dirty="0" err="1">
                <a:latin typeface="Courier New" panose="02070309020205020404" pitchFamily="49" charset="0"/>
                <a:cs typeface="Courier New" panose="02070309020205020404" pitchFamily="49" charset="0"/>
              </a:rPr>
              <a:t>ArrayList</a:t>
            </a:r>
            <a:r>
              <a:rPr lang="en-US" sz="2000" dirty="0">
                <a:latin typeface="Courier New" panose="02070309020205020404" pitchFamily="49" charset="0"/>
                <a:cs typeface="Courier New" panose="02070309020205020404" pitchFamily="49" charset="0"/>
              </a:rPr>
              <a:t>&lt;</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&gt; pets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ArrayList</a:t>
            </a:r>
            <a:r>
              <a:rPr lang="en-US" sz="2000" dirty="0">
                <a:latin typeface="Courier New" panose="02070309020205020404" pitchFamily="49" charset="0"/>
                <a:cs typeface="Courier New" panose="02070309020205020404" pitchFamily="49" charset="0"/>
              </a:rPr>
              <a:t>&lt;</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&gt;();</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 client code</a:t>
            </a:r>
            <a:br>
              <a:rPr lang="en-US" sz="2000" dirty="0">
                <a:latin typeface="Courier New" panose="02070309020205020404" pitchFamily="49" charset="0"/>
                <a:cs typeface="Courier New" panose="02070309020205020404" pitchFamily="49" charset="0"/>
              </a:rPr>
            </a:br>
            <a:r>
              <a:rPr lang="en-US" sz="2000" dirty="0">
                <a:latin typeface="Courier New" panose="02070309020205020404" pitchFamily="49" charset="0"/>
                <a:cs typeface="Courier New" panose="02070309020205020404" pitchFamily="49" charset="0"/>
              </a:rPr>
              <a:t>	Pet </a:t>
            </a:r>
            <a:r>
              <a:rPr lang="en-US" sz="2000" dirty="0" err="1">
                <a:latin typeface="Courier New" panose="02070309020205020404" pitchFamily="49" charset="0"/>
                <a:cs typeface="Courier New" panose="02070309020205020404" pitchFamily="49" charset="0"/>
              </a:rPr>
              <a:t>myDoggy</a:t>
            </a:r>
            <a:r>
              <a:rPr lang="en-US" sz="2000" dirty="0">
                <a:latin typeface="Courier New" panose="02070309020205020404" pitchFamily="49" charset="0"/>
                <a:cs typeface="Courier New" panose="02070309020205020404" pitchFamily="49" charset="0"/>
              </a:rPr>
              <a:t>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Dog();</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Pet </a:t>
            </a:r>
            <a:r>
              <a:rPr lang="en-US" sz="2000" dirty="0" err="1">
                <a:latin typeface="Courier New" panose="02070309020205020404" pitchFamily="49" charset="0"/>
                <a:cs typeface="Courier New" panose="02070309020205020404" pitchFamily="49" charset="0"/>
              </a:rPr>
              <a:t>myKitty</a:t>
            </a:r>
            <a:r>
              <a:rPr lang="en-US" sz="2000" dirty="0">
                <a:latin typeface="Courier New" panose="02070309020205020404" pitchFamily="49" charset="0"/>
                <a:cs typeface="Courier New" panose="02070309020205020404" pitchFamily="49" charset="0"/>
              </a:rPr>
              <a:t>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Cat(); </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pets.add</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myDoggy</a:t>
            </a:r>
            <a:r>
              <a:rPr lang="en-US" sz="2000" dirty="0">
                <a:latin typeface="Courier New" panose="02070309020205020404" pitchFamily="49" charset="0"/>
                <a:cs typeface="Courier New" panose="02070309020205020404" pitchFamily="49" charset="0"/>
              </a:rPr>
              <a:t>); </a:t>
            </a:r>
            <a:br>
              <a:rPr lang="en-US" sz="2000" dirty="0">
                <a:latin typeface="Courier New" panose="02070309020205020404" pitchFamily="49" charset="0"/>
                <a:cs typeface="Courier New" panose="02070309020205020404" pitchFamily="49" charset="0"/>
              </a:rPr>
            </a:b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pets.add</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myKitty</a:t>
            </a:r>
            <a:r>
              <a:rPr lang="en-US" sz="2000" dirty="0">
                <a:latin typeface="Courier New" panose="02070309020205020404" pitchFamily="49" charset="0"/>
                <a:cs typeface="Courier New" panose="02070309020205020404" pitchFamily="49" charset="0"/>
              </a:rPr>
              <a:t>);</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a:t>
            </a: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ArrayList</a:t>
            </a:r>
            <a:r>
              <a:rPr lang="en-US" sz="1600" dirty="0">
                <a:latin typeface="Courier New" panose="02070309020205020404" pitchFamily="49" charset="0"/>
                <a:cs typeface="Courier New" panose="02070309020205020404" pitchFamily="49" charset="0"/>
              </a:rPr>
              <a:t> </a:t>
            </a:r>
            <a:r>
              <a:rPr lang="en-US" sz="1600" i="1" dirty="0">
                <a:latin typeface="Courier New" panose="02070309020205020404" pitchFamily="49" charset="0"/>
                <a:cs typeface="Courier New" panose="02070309020205020404" pitchFamily="49" charset="0"/>
              </a:rPr>
              <a:t>pets</a:t>
            </a:r>
            <a:r>
              <a:rPr lang="en-US" sz="1600" dirty="0">
                <a:latin typeface="Courier New" panose="02070309020205020404" pitchFamily="49" charset="0"/>
                <a:cs typeface="Courier New" panose="02070309020205020404" pitchFamily="49" charset="0"/>
              </a:rPr>
              <a:t> contains dog and cat object references</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a:t>
            </a:r>
          </a:p>
          <a:p>
            <a:pPr lvl="1"/>
            <a:endParaRPr lang="en-US" dirty="0"/>
          </a:p>
        </p:txBody>
      </p:sp>
      <p:sp>
        <p:nvSpPr>
          <p:cNvPr id="4" name="Rectangle 3">
            <a:extLst>
              <a:ext uri="{FF2B5EF4-FFF2-40B4-BE49-F238E27FC236}">
                <a16:creationId xmlns:a16="http://schemas.microsoft.com/office/drawing/2014/main" id="{429A4589-4EBB-4947-9EC2-9666CCE231E6}"/>
              </a:ext>
            </a:extLst>
          </p:cNvPr>
          <p:cNvSpPr/>
          <p:nvPr/>
        </p:nvSpPr>
        <p:spPr>
          <a:xfrm>
            <a:off x="990600" y="4191000"/>
            <a:ext cx="7543800" cy="2438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94253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BB3AA-7688-41E0-99F7-3A74B0EDB5EC}"/>
              </a:ext>
            </a:extLst>
          </p:cNvPr>
          <p:cNvSpPr>
            <a:spLocks noGrp="1"/>
          </p:cNvSpPr>
          <p:nvPr>
            <p:ph type="title"/>
          </p:nvPr>
        </p:nvSpPr>
        <p:spPr/>
        <p:txBody>
          <a:bodyPr/>
          <a:lstStyle/>
          <a:p>
            <a:r>
              <a:rPr lang="en-US" dirty="0"/>
              <a:t>Design Problem 3 Solution</a:t>
            </a:r>
          </a:p>
        </p:txBody>
      </p:sp>
      <p:sp>
        <p:nvSpPr>
          <p:cNvPr id="3" name="Content Placeholder 2">
            <a:extLst>
              <a:ext uri="{FF2B5EF4-FFF2-40B4-BE49-F238E27FC236}">
                <a16:creationId xmlns:a16="http://schemas.microsoft.com/office/drawing/2014/main" id="{F11F4F14-C1D3-44C8-8DAE-6D0424BE6B1D}"/>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4974852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Check your understanding…</a:t>
            </a:r>
          </a:p>
        </p:txBody>
      </p:sp>
      <p:sp>
        <p:nvSpPr>
          <p:cNvPr id="3" name="Content Placeholder 2"/>
          <p:cNvSpPr>
            <a:spLocks noGrp="1"/>
          </p:cNvSpPr>
          <p:nvPr>
            <p:ph idx="1"/>
          </p:nvPr>
        </p:nvSpPr>
        <p:spPr>
          <a:xfrm>
            <a:off x="457200" y="1219200"/>
            <a:ext cx="8229600" cy="3733800"/>
          </a:xfrm>
          <a:ln>
            <a:solidFill>
              <a:schemeClr val="accent1">
                <a:shade val="50000"/>
              </a:schemeClr>
            </a:solidFill>
          </a:ln>
        </p:spPr>
        <p:txBody>
          <a:bodyPr>
            <a:normAutofit/>
          </a:bodyPr>
          <a:lstStyle/>
          <a:p>
            <a:pPr marL="0" indent="0">
              <a:buNone/>
            </a:pP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interface</a:t>
            </a:r>
            <a:r>
              <a:rPr lang="en-US" sz="2000" dirty="0">
                <a:latin typeface="Consolas" panose="020B0609020204030204" pitchFamily="49" charset="0"/>
                <a:cs typeface="Courier New" panose="02070309020205020404" pitchFamily="49" charset="0"/>
              </a:rPr>
              <a:t> Pet{</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private</a:t>
            </a:r>
            <a:r>
              <a:rPr lang="en-US" sz="2000" dirty="0">
                <a:latin typeface="Consolas" panose="020B0609020204030204" pitchFamily="49" charset="0"/>
                <a:cs typeface="Courier New" panose="02070309020205020404" pitchFamily="49" charset="0"/>
              </a:rPr>
              <a:t> String name;</a:t>
            </a:r>
          </a:p>
          <a:p>
            <a:pPr marL="0" indent="0">
              <a:buNone/>
            </a:pPr>
            <a:endParaRPr lang="en-US" sz="2000" dirty="0">
              <a:latin typeface="Consolas" panose="020B0609020204030204" pitchFamily="49" charset="0"/>
              <a:cs typeface="Courier New" panose="02070309020205020404" pitchFamily="49" charset="0"/>
            </a:endParaRP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Pet(String name){</a:t>
            </a:r>
          </a:p>
          <a:p>
            <a:pPr marL="0" indent="0">
              <a:buNone/>
            </a:pPr>
            <a:r>
              <a:rPr lang="en-US" sz="2000" dirty="0">
                <a:latin typeface="Consolas" panose="020B0609020204030204" pitchFamily="49" charset="0"/>
                <a:cs typeface="Courier New" panose="02070309020205020404" pitchFamily="49" charset="0"/>
              </a:rPr>
              <a:t>        this.name = name;</a:t>
            </a:r>
          </a:p>
          <a:p>
            <a:pPr marL="0" indent="0">
              <a:buNone/>
            </a:pPr>
            <a:r>
              <a:rPr lang="en-US" sz="2000" dirty="0">
                <a:latin typeface="Consolas" panose="020B0609020204030204" pitchFamily="49" charset="0"/>
                <a:cs typeface="Courier New" panose="02070309020205020404" pitchFamily="49" charset="0"/>
              </a:rPr>
              <a:t>    }</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void</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eatFood</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System.out.println</a:t>
            </a:r>
            <a:r>
              <a:rPr lang="en-US" sz="2000" dirty="0">
                <a:latin typeface="Consolas" panose="020B0609020204030204" pitchFamily="49" charset="0"/>
                <a:cs typeface="Courier New" panose="02070309020205020404" pitchFamily="49" charset="0"/>
              </a:rPr>
              <a:t>(this.name + </a:t>
            </a:r>
            <a:r>
              <a:rPr lang="en-US" sz="1800" dirty="0">
                <a:latin typeface="Consolas" panose="020B0609020204030204" pitchFamily="49" charset="0"/>
              </a:rPr>
              <a:t>"</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purrrs</a:t>
            </a:r>
            <a:r>
              <a:rPr lang="en-US" sz="1800" dirty="0">
                <a:latin typeface="Consolas" panose="020B0609020204030204" pitchFamily="49" charset="0"/>
              </a:rPr>
              <a:t>"</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 //</a:t>
            </a:r>
            <a:r>
              <a:rPr lang="en-US" sz="2000" dirty="0" err="1">
                <a:latin typeface="Consolas" panose="020B0609020204030204" pitchFamily="49" charset="0"/>
                <a:cs typeface="Courier New" panose="02070309020205020404" pitchFamily="49" charset="0"/>
              </a:rPr>
              <a:t>eatFood</a:t>
            </a:r>
            <a:endParaRPr lang="en-US" sz="2000" dirty="0">
              <a:latin typeface="Consolas" panose="020B0609020204030204" pitchFamily="49" charset="0"/>
              <a:cs typeface="Courier New" panose="02070309020205020404" pitchFamily="49" charset="0"/>
            </a:endParaRPr>
          </a:p>
          <a:p>
            <a:pPr marL="0" indent="0">
              <a:buNone/>
            </a:pPr>
            <a:r>
              <a:rPr lang="en-US" sz="2000" dirty="0">
                <a:latin typeface="Consolas" panose="020B0609020204030204" pitchFamily="49" charset="0"/>
                <a:cs typeface="Courier New" panose="02070309020205020404" pitchFamily="49" charset="0"/>
              </a:rPr>
              <a:t>}</a:t>
            </a:r>
          </a:p>
        </p:txBody>
      </p:sp>
      <p:sp>
        <p:nvSpPr>
          <p:cNvPr id="4" name="TextBox 3"/>
          <p:cNvSpPr txBox="1"/>
          <p:nvPr/>
        </p:nvSpPr>
        <p:spPr>
          <a:xfrm>
            <a:off x="3048000" y="5029200"/>
            <a:ext cx="5261377" cy="1384995"/>
          </a:xfrm>
          <a:prstGeom prst="rect">
            <a:avLst/>
          </a:prstGeom>
          <a:noFill/>
          <a:ln>
            <a:solidFill>
              <a:schemeClr val="tx1"/>
            </a:solidFill>
          </a:ln>
        </p:spPr>
        <p:txBody>
          <a:bodyPr wrap="none" rtlCol="0">
            <a:spAutoFit/>
          </a:bodyPr>
          <a:lstStyle/>
          <a:p>
            <a:r>
              <a:rPr lang="en-US" sz="2800" dirty="0"/>
              <a:t>Is this a valid interface? </a:t>
            </a:r>
          </a:p>
          <a:p>
            <a:r>
              <a:rPr lang="en-US" sz="2800" dirty="0"/>
              <a:t>Why or why not?</a:t>
            </a:r>
          </a:p>
          <a:p>
            <a:r>
              <a:rPr lang="en-US" sz="2800" dirty="0"/>
              <a:t>List all the reasons it is not valid</a:t>
            </a:r>
          </a:p>
        </p:txBody>
      </p:sp>
    </p:spTree>
    <p:extLst>
      <p:ext uri="{BB962C8B-B14F-4D97-AF65-F5344CB8AC3E}">
        <p14:creationId xmlns:p14="http://schemas.microsoft.com/office/powerpoint/2010/main" val="9001058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Valid interface</a:t>
            </a:r>
          </a:p>
        </p:txBody>
      </p:sp>
      <p:sp>
        <p:nvSpPr>
          <p:cNvPr id="3" name="Content Placeholder 2"/>
          <p:cNvSpPr>
            <a:spLocks noGrp="1"/>
          </p:cNvSpPr>
          <p:nvPr>
            <p:ph idx="1"/>
          </p:nvPr>
        </p:nvSpPr>
        <p:spPr>
          <a:xfrm>
            <a:off x="457200" y="1600201"/>
            <a:ext cx="8229600" cy="1143000"/>
          </a:xfrm>
          <a:ln>
            <a:solidFill>
              <a:schemeClr val="tx1"/>
            </a:solidFill>
          </a:ln>
        </p:spPr>
        <p:txBody>
          <a:bodyPr>
            <a:normAutofit/>
          </a:bodyPr>
          <a:lstStyle/>
          <a:p>
            <a:pPr marL="0" indent="0">
              <a:buNone/>
            </a:pPr>
            <a:r>
              <a:rPr lang="en-US" sz="2000" b="1" dirty="0">
                <a:latin typeface="Courier New" panose="02070309020205020404" pitchFamily="49" charset="0"/>
                <a:cs typeface="Courier New" panose="02070309020205020404" pitchFamily="49" charset="0"/>
              </a:rPr>
              <a:t>public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interface</a:t>
            </a:r>
            <a:r>
              <a:rPr lang="en-US" sz="2000" dirty="0">
                <a:latin typeface="Courier New" panose="02070309020205020404" pitchFamily="49" charset="0"/>
                <a:cs typeface="Courier New" panose="02070309020205020404" pitchFamily="49" charset="0"/>
              </a:rPr>
              <a:t> Pet{</a:t>
            </a:r>
          </a:p>
          <a:p>
            <a:pPr marL="0" indent="0">
              <a:buNone/>
            </a:pP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public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void</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eatFood</a:t>
            </a:r>
            <a:r>
              <a:rPr lang="en-US" sz="2000" dirty="0">
                <a:latin typeface="Courier New" panose="02070309020205020404" pitchFamily="49" charset="0"/>
                <a:cs typeface="Courier New" panose="02070309020205020404" pitchFamily="49" charset="0"/>
              </a:rPr>
              <a:t>();</a:t>
            </a:r>
          </a:p>
          <a:p>
            <a:pPr marL="0" indent="0">
              <a:buNone/>
            </a:pPr>
            <a:r>
              <a:rPr lang="en-US" sz="2000" dirty="0">
                <a:latin typeface="Courier New" panose="02070309020205020404" pitchFamily="49" charset="0"/>
                <a:cs typeface="Courier New" panose="02070309020205020404" pitchFamily="49" charset="0"/>
              </a:rPr>
              <a:t>}</a:t>
            </a:r>
          </a:p>
        </p:txBody>
      </p:sp>
      <p:sp>
        <p:nvSpPr>
          <p:cNvPr id="5" name="TextBox 4"/>
          <p:cNvSpPr txBox="1"/>
          <p:nvPr/>
        </p:nvSpPr>
        <p:spPr>
          <a:xfrm>
            <a:off x="2286000" y="2971800"/>
            <a:ext cx="4229043" cy="1815882"/>
          </a:xfrm>
          <a:prstGeom prst="rect">
            <a:avLst/>
          </a:prstGeom>
          <a:noFill/>
          <a:ln>
            <a:solidFill>
              <a:schemeClr val="tx1"/>
            </a:solidFill>
          </a:ln>
        </p:spPr>
        <p:txBody>
          <a:bodyPr wrap="none" rtlCol="0">
            <a:spAutoFit/>
          </a:bodyPr>
          <a:lstStyle/>
          <a:p>
            <a:r>
              <a:rPr lang="en-US" sz="2800" dirty="0"/>
              <a:t>What happened to:</a:t>
            </a:r>
          </a:p>
          <a:p>
            <a:pPr marL="457200" indent="-457200">
              <a:buFont typeface="Arial" panose="020B0604020202020204" pitchFamily="34" charset="0"/>
              <a:buChar char="•"/>
            </a:pPr>
            <a:r>
              <a:rPr lang="en-US" sz="2800" dirty="0"/>
              <a:t>The fieldname?</a:t>
            </a:r>
          </a:p>
          <a:p>
            <a:pPr marL="457200" indent="-457200">
              <a:buFont typeface="Arial" panose="020B0604020202020204" pitchFamily="34" charset="0"/>
              <a:buChar char="•"/>
            </a:pPr>
            <a:r>
              <a:rPr lang="en-US" sz="2800" dirty="0"/>
              <a:t>The operation bodies?</a:t>
            </a:r>
          </a:p>
          <a:p>
            <a:pPr marL="457200" indent="-457200">
              <a:buFont typeface="Arial" panose="020B0604020202020204" pitchFamily="34" charset="0"/>
              <a:buChar char="•"/>
            </a:pPr>
            <a:r>
              <a:rPr lang="en-US" sz="2800" dirty="0"/>
              <a:t>The constructor?</a:t>
            </a:r>
          </a:p>
        </p:txBody>
      </p:sp>
    </p:spTree>
    <p:extLst>
      <p:ext uri="{BB962C8B-B14F-4D97-AF65-F5344CB8AC3E}">
        <p14:creationId xmlns:p14="http://schemas.microsoft.com/office/powerpoint/2010/main" val="29668253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 valid Class implementing Pet</a:t>
            </a:r>
          </a:p>
        </p:txBody>
      </p:sp>
      <p:sp>
        <p:nvSpPr>
          <p:cNvPr id="3" name="Content Placeholder 2"/>
          <p:cNvSpPr>
            <a:spLocks noGrp="1"/>
          </p:cNvSpPr>
          <p:nvPr>
            <p:ph idx="1"/>
          </p:nvPr>
        </p:nvSpPr>
        <p:spPr>
          <a:xfrm>
            <a:off x="457200" y="1600200"/>
            <a:ext cx="8229600" cy="4953000"/>
          </a:xfrm>
          <a:ln>
            <a:solidFill>
              <a:schemeClr val="tx1"/>
            </a:solidFill>
          </a:ln>
        </p:spPr>
        <p:txBody>
          <a:bodyPr>
            <a:normAutofit/>
          </a:bodyPr>
          <a:lstStyle/>
          <a:p>
            <a:pPr marL="0" indent="0">
              <a:buNone/>
            </a:pP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class</a:t>
            </a:r>
            <a:r>
              <a:rPr lang="en-US" sz="2000" dirty="0">
                <a:latin typeface="Consolas" panose="020B0609020204030204" pitchFamily="49" charset="0"/>
                <a:cs typeface="Courier New" panose="02070309020205020404" pitchFamily="49" charset="0"/>
              </a:rPr>
              <a:t> Cat </a:t>
            </a:r>
            <a:r>
              <a:rPr lang="en-US" sz="2000" b="1" dirty="0">
                <a:latin typeface="Consolas" panose="020B0609020204030204" pitchFamily="49" charset="0"/>
                <a:cs typeface="Courier New" panose="02070309020205020404" pitchFamily="49" charset="0"/>
              </a:rPr>
              <a:t>implements</a:t>
            </a:r>
            <a:r>
              <a:rPr lang="en-US" sz="2000" dirty="0">
                <a:latin typeface="Consolas" panose="020B0609020204030204" pitchFamily="49" charset="0"/>
                <a:cs typeface="Courier New" panose="02070309020205020404" pitchFamily="49" charset="0"/>
              </a:rPr>
              <a:t> Pet {</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private</a:t>
            </a:r>
            <a:r>
              <a:rPr lang="en-US" sz="2000" dirty="0">
                <a:latin typeface="Consolas" panose="020B0609020204030204" pitchFamily="49" charset="0"/>
                <a:cs typeface="Courier New" panose="02070309020205020404" pitchFamily="49" charset="0"/>
              </a:rPr>
              <a:t> String name;</a:t>
            </a:r>
          </a:p>
          <a:p>
            <a:pPr marL="0" indent="0">
              <a:buNone/>
            </a:pPr>
            <a:endParaRPr lang="en-US" sz="2000" dirty="0">
              <a:latin typeface="Consolas" panose="020B0609020204030204" pitchFamily="49" charset="0"/>
              <a:cs typeface="Courier New" panose="02070309020205020404" pitchFamily="49" charset="0"/>
            </a:endParaRPr>
          </a:p>
          <a:p>
            <a:pPr marL="0" indent="0">
              <a:buNone/>
            </a:pPr>
            <a:r>
              <a:rPr lang="en-US" sz="2000" b="1" dirty="0">
                <a:latin typeface="Consolas" panose="020B0609020204030204" pitchFamily="49" charset="0"/>
                <a:cs typeface="Courier New" panose="02070309020205020404" pitchFamily="49" charset="0"/>
              </a:rPr>
              <a:t>    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Cat</a:t>
            </a:r>
            <a:r>
              <a:rPr lang="en-US" sz="2000" dirty="0">
                <a:latin typeface="Consolas" panose="020B0609020204030204" pitchFamily="49" charset="0"/>
                <a:cs typeface="Courier New" panose="02070309020205020404" pitchFamily="49" charset="0"/>
              </a:rPr>
              <a:t>(String name){</a:t>
            </a:r>
          </a:p>
          <a:p>
            <a:pPr marL="0" indent="0">
              <a:buNone/>
            </a:pPr>
            <a:r>
              <a:rPr lang="en-US" sz="2000" dirty="0">
                <a:latin typeface="Consolas" panose="020B0609020204030204" pitchFamily="49" charset="0"/>
                <a:cs typeface="Courier New" panose="02070309020205020404" pitchFamily="49" charset="0"/>
              </a:rPr>
              <a:t>        this.name = name;</a:t>
            </a:r>
          </a:p>
          <a:p>
            <a:pPr marL="0" indent="0">
              <a:buNone/>
            </a:pPr>
            <a:r>
              <a:rPr lang="en-US" sz="2000" dirty="0">
                <a:latin typeface="Consolas" panose="020B0609020204030204" pitchFamily="49" charset="0"/>
                <a:cs typeface="Courier New" panose="02070309020205020404" pitchFamily="49" charset="0"/>
              </a:rPr>
              <a:t>    }</a:t>
            </a:r>
          </a:p>
          <a:p>
            <a:pPr marL="0" indent="0">
              <a:buNone/>
            </a:pPr>
            <a:r>
              <a:rPr lang="en-US" sz="2000" dirty="0">
                <a:latin typeface="Consolas" panose="020B0609020204030204" pitchFamily="49" charset="0"/>
                <a:cs typeface="Courier New" panose="02070309020205020404" pitchFamily="49" charset="0"/>
              </a:rPr>
              <a:t>    @Override</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public void</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eatFood</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System.out.println</a:t>
            </a:r>
            <a:r>
              <a:rPr lang="en-US" sz="2000" dirty="0">
                <a:latin typeface="Consolas" panose="020B0609020204030204" pitchFamily="49" charset="0"/>
                <a:cs typeface="Courier New" panose="02070309020205020404" pitchFamily="49" charset="0"/>
              </a:rPr>
              <a:t>(this.name + " </a:t>
            </a:r>
            <a:r>
              <a:rPr lang="en-US" sz="2000" dirty="0" err="1">
                <a:latin typeface="Consolas" panose="020B0609020204030204" pitchFamily="49" charset="0"/>
                <a:cs typeface="Courier New" panose="02070309020205020404" pitchFamily="49" charset="0"/>
              </a:rPr>
              <a:t>purrrs</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 //</a:t>
            </a:r>
            <a:r>
              <a:rPr lang="en-US" sz="2000" dirty="0" err="1">
                <a:latin typeface="Consolas" panose="020B0609020204030204" pitchFamily="49" charset="0"/>
                <a:cs typeface="Courier New" panose="02070309020205020404" pitchFamily="49" charset="0"/>
              </a:rPr>
              <a:t>eatFood</a:t>
            </a:r>
            <a:endParaRPr lang="en-US" sz="2000" dirty="0">
              <a:latin typeface="Consolas" panose="020B0609020204030204" pitchFamily="49" charset="0"/>
              <a:cs typeface="Courier New" panose="02070309020205020404" pitchFamily="49" charset="0"/>
            </a:endParaRPr>
          </a:p>
          <a:p>
            <a:pPr marL="0" indent="0">
              <a:buNone/>
            </a:pPr>
            <a:r>
              <a:rPr lang="en-US" sz="2000" dirty="0">
                <a:latin typeface="Consolas" panose="020B0609020204030204" pitchFamily="49" charset="0"/>
                <a:cs typeface="Courier New" panose="02070309020205020404" pitchFamily="49" charset="0"/>
              </a:rPr>
              <a:t>// Java @ symbol introduces a </a:t>
            </a:r>
            <a:r>
              <a:rPr lang="en-US" sz="2000" i="1" dirty="0">
                <a:latin typeface="Consolas" panose="020B0609020204030204" pitchFamily="49" charset="0"/>
                <a:cs typeface="Courier New" panose="02070309020205020404" pitchFamily="49" charset="0"/>
              </a:rPr>
              <a:t>Java Annotation</a:t>
            </a:r>
          </a:p>
        </p:txBody>
      </p:sp>
    </p:spTree>
    <p:extLst>
      <p:ext uri="{BB962C8B-B14F-4D97-AF65-F5344CB8AC3E}">
        <p14:creationId xmlns:p14="http://schemas.microsoft.com/office/powerpoint/2010/main" val="30187411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Why is this OK?</a:t>
            </a:r>
          </a:p>
        </p:txBody>
      </p:sp>
      <p:sp>
        <p:nvSpPr>
          <p:cNvPr id="2" name="Content Placeholder 1"/>
          <p:cNvSpPr>
            <a:spLocks noGrp="1"/>
          </p:cNvSpPr>
          <p:nvPr>
            <p:ph idx="1"/>
          </p:nvPr>
        </p:nvSpPr>
        <p:spPr>
          <a:xfrm>
            <a:off x="457200" y="1219200"/>
            <a:ext cx="8229600" cy="5257800"/>
          </a:xfrm>
        </p:spPr>
        <p:txBody>
          <a:bodyPr>
            <a:normAutofit fontScale="85000" lnSpcReduction="20000"/>
          </a:bodyPr>
          <a:lstStyle/>
          <a:p>
            <a:pPr marL="0" indent="0">
              <a:buNone/>
              <a:defRPr/>
            </a:pPr>
            <a:r>
              <a:rPr lang="en-US" dirty="0">
                <a:latin typeface="Courier New" panose="02070309020205020404" pitchFamily="49" charset="0"/>
                <a:cs typeface="Courier New" panose="02070309020205020404" pitchFamily="49" charset="0"/>
              </a:rPr>
              <a:t>Pet p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Dog();</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p.eatFood</a:t>
            </a:r>
            <a:r>
              <a:rPr lang="en-US" dirty="0">
                <a:latin typeface="Courier New" panose="02070309020205020404" pitchFamily="49" charset="0"/>
                <a:cs typeface="Courier New" panose="02070309020205020404" pitchFamily="49" charset="0"/>
              </a:rPr>
              <a:t>(); </a:t>
            </a:r>
            <a:r>
              <a:rPr lang="en-US" sz="2800" dirty="0">
                <a:latin typeface="Courier New" panose="02070309020205020404" pitchFamily="49" charset="0"/>
                <a:cs typeface="Courier New" panose="02070309020205020404" pitchFamily="49" charset="0"/>
              </a:rPr>
              <a:t>// calls Dog’s </a:t>
            </a:r>
            <a:r>
              <a:rPr lang="en-US" sz="2800" dirty="0" err="1">
                <a:latin typeface="Courier New" panose="02070309020205020404" pitchFamily="49" charset="0"/>
                <a:cs typeface="Courier New" panose="02070309020205020404" pitchFamily="49" charset="0"/>
              </a:rPr>
              <a:t>eatFood</a:t>
            </a:r>
            <a:r>
              <a:rPr lang="en-US" sz="2800" dirty="0">
                <a:latin typeface="Courier New" panose="02070309020205020404" pitchFamily="49" charset="0"/>
                <a:cs typeface="Courier New" panose="02070309020205020404" pitchFamily="49" charset="0"/>
              </a:rPr>
              <a:t> method</a:t>
            </a:r>
          </a:p>
          <a:p>
            <a:pPr marL="0" indent="0">
              <a:buNone/>
              <a:defRPr/>
            </a:pPr>
            <a:r>
              <a:rPr lang="en-US" dirty="0">
                <a:latin typeface="Courier New" panose="02070309020205020404" pitchFamily="49" charset="0"/>
                <a:cs typeface="Courier New" panose="02070309020205020404" pitchFamily="49" charset="0"/>
              </a:rPr>
              <a:t>p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Cat();</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p.eatFood</a:t>
            </a:r>
            <a:r>
              <a:rPr lang="en-US" dirty="0">
                <a:latin typeface="Courier New" panose="02070309020205020404" pitchFamily="49" charset="0"/>
                <a:cs typeface="Courier New" panose="02070309020205020404" pitchFamily="49" charset="0"/>
              </a:rPr>
              <a:t>(); </a:t>
            </a:r>
            <a:r>
              <a:rPr lang="en-US" sz="2800" dirty="0">
                <a:latin typeface="Courier New" panose="02070309020205020404" pitchFamily="49" charset="0"/>
                <a:cs typeface="Courier New" panose="02070309020205020404" pitchFamily="49" charset="0"/>
              </a:rPr>
              <a:t>// calls Cat’s </a:t>
            </a:r>
            <a:r>
              <a:rPr lang="en-US" sz="2800" dirty="0" err="1">
                <a:latin typeface="Courier New" panose="02070309020205020404" pitchFamily="49" charset="0"/>
                <a:cs typeface="Courier New" panose="02070309020205020404" pitchFamily="49" charset="0"/>
              </a:rPr>
              <a:t>eatFood</a:t>
            </a:r>
            <a:r>
              <a:rPr lang="en-US" sz="2800" dirty="0">
                <a:latin typeface="Courier New" panose="02070309020205020404" pitchFamily="49" charset="0"/>
                <a:cs typeface="Courier New" panose="02070309020205020404" pitchFamily="49" charset="0"/>
              </a:rPr>
              <a:t> method</a:t>
            </a:r>
          </a:p>
          <a:p>
            <a:pPr marL="0" indent="0">
              <a:buNone/>
              <a:defRPr/>
            </a:pPr>
            <a:endParaRPr lang="en-US" dirty="0">
              <a:latin typeface="Courier New" panose="02070309020205020404" pitchFamily="49" charset="0"/>
              <a:cs typeface="Courier New" panose="02070309020205020404" pitchFamily="49" charset="0"/>
            </a:endParaRPr>
          </a:p>
          <a:p>
            <a:pPr marL="0" indent="0">
              <a:buNone/>
              <a:defRPr/>
            </a:pPr>
            <a:r>
              <a:rPr lang="en-US" dirty="0">
                <a:latin typeface="Courier New" panose="02070309020205020404" pitchFamily="49" charset="0"/>
                <a:cs typeface="Courier New" panose="02070309020205020404" pitchFamily="49" charset="0"/>
              </a:rPr>
              <a:t>Cat c1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Pet(); // Not OK</a:t>
            </a:r>
          </a:p>
          <a:p>
            <a:pPr>
              <a:defRPr/>
            </a:pPr>
            <a:r>
              <a:rPr lang="en-US" dirty="0"/>
              <a:t>Why? Pet is </a:t>
            </a:r>
            <a:r>
              <a:rPr lang="en-US" i="1" dirty="0"/>
              <a:t>parent</a:t>
            </a:r>
            <a:r>
              <a:rPr lang="en-US" dirty="0"/>
              <a:t> type, Cat and Dog are </a:t>
            </a:r>
            <a:r>
              <a:rPr lang="en-US" i="1" dirty="0"/>
              <a:t>child</a:t>
            </a:r>
            <a:r>
              <a:rPr lang="en-US" dirty="0"/>
              <a:t> types</a:t>
            </a:r>
          </a:p>
          <a:p>
            <a:pPr>
              <a:defRPr/>
            </a:pPr>
            <a:r>
              <a:rPr lang="en-US" dirty="0"/>
              <a:t>An object instance of a </a:t>
            </a:r>
            <a:r>
              <a:rPr lang="en-US" i="1" dirty="0"/>
              <a:t>child</a:t>
            </a:r>
            <a:r>
              <a:rPr lang="en-US" dirty="0"/>
              <a:t> type may be stored into a variable declared from a </a:t>
            </a:r>
            <a:r>
              <a:rPr lang="en-US" i="1" dirty="0"/>
              <a:t>parent</a:t>
            </a:r>
            <a:r>
              <a:rPr lang="en-US" dirty="0"/>
              <a:t> type, but not the other way around.</a:t>
            </a:r>
          </a:p>
          <a:p>
            <a:pPr lvl="1">
              <a:defRPr/>
            </a:pPr>
            <a:r>
              <a:rPr lang="en-US" dirty="0"/>
              <a:t>A Dog</a:t>
            </a:r>
            <a:r>
              <a:rPr lang="en-US" i="1" dirty="0"/>
              <a:t> is a</a:t>
            </a:r>
            <a:r>
              <a:rPr lang="en-US" dirty="0"/>
              <a:t> Pet, and a Cat </a:t>
            </a:r>
            <a:r>
              <a:rPr lang="en-US" i="1" dirty="0"/>
              <a:t>is a </a:t>
            </a:r>
            <a:r>
              <a:rPr lang="en-US" dirty="0"/>
              <a:t>Pet, </a:t>
            </a:r>
            <a:br>
              <a:rPr lang="en-US" dirty="0"/>
            </a:br>
            <a:r>
              <a:rPr lang="en-US" dirty="0"/>
              <a:t>but a Pet </a:t>
            </a:r>
            <a:r>
              <a:rPr lang="en-US" i="1" dirty="0"/>
              <a:t>is not </a:t>
            </a:r>
            <a:r>
              <a:rPr lang="en-US" b="1" i="1" dirty="0"/>
              <a:t>required</a:t>
            </a:r>
            <a:r>
              <a:rPr lang="en-US" dirty="0"/>
              <a:t> to be a Dog or a Cat.</a:t>
            </a:r>
          </a:p>
          <a:p>
            <a:pPr lvl="1">
              <a:defRPr/>
            </a:pPr>
            <a:r>
              <a:rPr lang="en-US" dirty="0"/>
              <a:t>And how could you </a:t>
            </a:r>
            <a:r>
              <a:rPr lang="en-US" b="1" i="1" dirty="0">
                <a:solidFill>
                  <a:srgbClr val="FF0000"/>
                </a:solidFill>
              </a:rPr>
              <a:t>construct</a:t>
            </a:r>
            <a:r>
              <a:rPr lang="en-US" i="1" dirty="0"/>
              <a:t> </a:t>
            </a:r>
            <a:r>
              <a:rPr lang="en-US" dirty="0"/>
              <a:t>a Pet?</a:t>
            </a:r>
          </a:p>
        </p:txBody>
      </p:sp>
      <p:sp>
        <p:nvSpPr>
          <p:cNvPr id="4" name="TextBox 3"/>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Q2</a:t>
            </a:r>
          </a:p>
        </p:txBody>
      </p:sp>
      <p:sp>
        <p:nvSpPr>
          <p:cNvPr id="5" name="Rectangle 4">
            <a:extLst>
              <a:ext uri="{FF2B5EF4-FFF2-40B4-BE49-F238E27FC236}">
                <a16:creationId xmlns:a16="http://schemas.microsoft.com/office/drawing/2014/main" id="{7777AD26-136B-DE43-8DFD-1269422BDBCF}"/>
              </a:ext>
            </a:extLst>
          </p:cNvPr>
          <p:cNvSpPr/>
          <p:nvPr/>
        </p:nvSpPr>
        <p:spPr>
          <a:xfrm>
            <a:off x="457200" y="1219200"/>
            <a:ext cx="8382000" cy="1676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F05DC08-93B9-DF4E-829D-27370B13EBBE}"/>
              </a:ext>
            </a:extLst>
          </p:cNvPr>
          <p:cNvSpPr/>
          <p:nvPr/>
        </p:nvSpPr>
        <p:spPr>
          <a:xfrm>
            <a:off x="457200" y="3048000"/>
            <a:ext cx="8382000" cy="304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9830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31800" y="228600"/>
            <a:ext cx="8407400" cy="2585323"/>
          </a:xfrm>
          <a:prstGeom prst="rect">
            <a:avLst/>
          </a:prstGeom>
          <a:noFill/>
        </p:spPr>
        <p:txBody>
          <a:bodyPr wrap="square" rtlCol="0">
            <a:spAutoFit/>
          </a:bodyPr>
          <a:lstStyle/>
          <a:p>
            <a:r>
              <a:rPr lang="en-US" b="1" dirty="0"/>
              <a:t>Zookeeper Problem: </a:t>
            </a:r>
            <a:r>
              <a:rPr lang="en-US" dirty="0"/>
              <a:t>In the following scenario we have a Pet Zoo, with a Zookeeper who is in charge of feeding different types of animals. When the simulator runs, various pets are made and fed. Also, there is a way to count the number of pets that are eating.  The animals include cats, dogs, and fish.  All the animals have names, and can be told to eat food, as well as report that they are eating (once fed they always report eating). Show how an improved approach using interfaces can remove code duplication from the following design.</a:t>
            </a:r>
          </a:p>
          <a:p>
            <a:br>
              <a:rPr lang="en-US" dirty="0"/>
            </a:br>
            <a:endParaRPr lang="en-US" dirty="0"/>
          </a:p>
        </p:txBody>
      </p:sp>
      <p:pic>
        <p:nvPicPr>
          <p:cNvPr id="1030" name="Picture 6" descr="https://lh3.googleusercontent.com/W-vFKPsfFrf54DMxw7OXJLQCzUEJYHSY5aooEcAttQR99fk_aPQ4Fgr3ikZsB3qKbiMwgLI_kWVuisyOAJIpDf9edFL3ioHQaCG480oc3H2KWeMaGopQsKKonbHK9Am-vXbsHM_7">
            <a:hlinkClick r:id="rId3"/>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940" b="3130"/>
          <a:stretch/>
        </p:blipFill>
        <p:spPr bwMode="auto">
          <a:xfrm>
            <a:off x="228600" y="2252472"/>
            <a:ext cx="7162800" cy="4572000"/>
          </a:xfrm>
          <a:prstGeom prst="rect">
            <a:avLst/>
          </a:prstGeom>
          <a:noFill/>
          <a:extLst>
            <a:ext uri="{909E8E84-426E-40DD-AFC4-6F175D3DCCD1}">
              <a14:hiddenFill xmlns:a14="http://schemas.microsoft.com/office/drawing/2010/main">
                <a:solidFill>
                  <a:srgbClr val="FFFFFF"/>
                </a:solidFill>
              </a14:hiddenFill>
            </a:ext>
          </a:extLst>
        </p:spPr>
      </p:pic>
      <p:sp>
        <p:nvSpPr>
          <p:cNvPr id="5" name="Rounded Rectangle 4"/>
          <p:cNvSpPr/>
          <p:nvPr/>
        </p:nvSpPr>
        <p:spPr>
          <a:xfrm>
            <a:off x="6484961" y="3429000"/>
            <a:ext cx="2659040" cy="96621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Try to make your own </a:t>
            </a:r>
          </a:p>
          <a:p>
            <a:r>
              <a:rPr lang="en-US" dirty="0"/>
              <a:t>improved design using a Java </a:t>
            </a:r>
            <a:r>
              <a:rPr lang="en-US" i="1" dirty="0"/>
              <a:t>interface</a:t>
            </a:r>
            <a:endParaRPr lang="en-US" dirty="0"/>
          </a:p>
        </p:txBody>
      </p:sp>
      <p:pic>
        <p:nvPicPr>
          <p:cNvPr id="6" name="Picture 2">
            <a:extLst>
              <a:ext uri="{FF2B5EF4-FFF2-40B4-BE49-F238E27FC236}">
                <a16:creationId xmlns:a16="http://schemas.microsoft.com/office/drawing/2014/main" id="{0D8A5F3D-2D3E-424B-83C0-EEFB0FBEB36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06711" y="2252472"/>
            <a:ext cx="2415540" cy="9662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3442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4" descr="https://lh3.googleusercontent.com/4iUDcmqSQGrlqblNG5mEh0wBFbmVCRLwimd_7n_UhoBlmFJB9m9FZ7YAIfSkUSZHVVax7lFxIWGhg_t338-DEHGoTY20ZX36zjEN_qRbRyOvH2NJUbpheCQvq1Wb5uylXR8YOh0O">
            <a:hlinkClick r:id="rId3"/>
            <a:extLst>
              <a:ext uri="{FF2B5EF4-FFF2-40B4-BE49-F238E27FC236}">
                <a16:creationId xmlns:a16="http://schemas.microsoft.com/office/drawing/2014/main" id="{F7EE57CE-57AA-4321-ADF1-6B2AB513BE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973" y="1049411"/>
            <a:ext cx="5791200" cy="49768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1" y="151"/>
            <a:ext cx="6483465" cy="1143000"/>
          </a:xfrm>
        </p:spPr>
        <p:txBody>
          <a:bodyPr>
            <a:normAutofit fontScale="90000"/>
          </a:bodyPr>
          <a:lstStyle/>
          <a:p>
            <a:r>
              <a:rPr lang="en-US" dirty="0"/>
              <a:t>UML Solution… now code it!</a:t>
            </a:r>
          </a:p>
        </p:txBody>
      </p:sp>
      <p:cxnSp>
        <p:nvCxnSpPr>
          <p:cNvPr id="6" name="Straight Arrow Connector 5">
            <a:extLst>
              <a:ext uri="{FF2B5EF4-FFF2-40B4-BE49-F238E27FC236}">
                <a16:creationId xmlns:a16="http://schemas.microsoft.com/office/drawing/2014/main" id="{2F72C880-828E-48B0-B478-9AE9FC2A8B24}"/>
              </a:ext>
            </a:extLst>
          </p:cNvPr>
          <p:cNvCxnSpPr>
            <a:cxnSpLocks/>
          </p:cNvCxnSpPr>
          <p:nvPr/>
        </p:nvCxnSpPr>
        <p:spPr>
          <a:xfrm flipV="1">
            <a:off x="1485900" y="4953000"/>
            <a:ext cx="723900" cy="1048979"/>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99E76F8A-F546-45FF-B363-0D205D263FBB}"/>
              </a:ext>
            </a:extLst>
          </p:cNvPr>
          <p:cNvGrpSpPr/>
          <p:nvPr/>
        </p:nvGrpSpPr>
        <p:grpSpPr>
          <a:xfrm>
            <a:off x="304800" y="6026224"/>
            <a:ext cx="2362200" cy="448508"/>
            <a:chOff x="0" y="5647492"/>
            <a:chExt cx="2362200" cy="448508"/>
          </a:xfrm>
        </p:grpSpPr>
        <p:sp>
          <p:nvSpPr>
            <p:cNvPr id="3" name="TextBox 2">
              <a:extLst>
                <a:ext uri="{FF2B5EF4-FFF2-40B4-BE49-F238E27FC236}">
                  <a16:creationId xmlns:a16="http://schemas.microsoft.com/office/drawing/2014/main" id="{E1609261-AE43-4DC7-A9DC-FF49B1ACA6A3}"/>
                </a:ext>
              </a:extLst>
            </p:cNvPr>
            <p:cNvSpPr txBox="1"/>
            <p:nvPr/>
          </p:nvSpPr>
          <p:spPr>
            <a:xfrm>
              <a:off x="55557" y="5718447"/>
              <a:ext cx="2251086" cy="307777"/>
            </a:xfrm>
            <a:prstGeom prst="rect">
              <a:avLst/>
            </a:prstGeom>
            <a:noFill/>
          </p:spPr>
          <p:txBody>
            <a:bodyPr wrap="square" rtlCol="0">
              <a:spAutoFit/>
            </a:bodyPr>
            <a:lstStyle/>
            <a:p>
              <a:r>
                <a:rPr lang="en-US" sz="1400" dirty="0"/>
                <a:t>1 of List&lt;Pet&gt; in </a:t>
              </a:r>
              <a:r>
                <a:rPr lang="en-US" sz="1400" dirty="0" err="1"/>
                <a:t>PetMain</a:t>
              </a:r>
              <a:endParaRPr lang="en-US" sz="1400" dirty="0"/>
            </a:p>
          </p:txBody>
        </p:sp>
        <p:sp>
          <p:nvSpPr>
            <p:cNvPr id="8" name="Rectangle: Rounded Corners 7">
              <a:extLst>
                <a:ext uri="{FF2B5EF4-FFF2-40B4-BE49-F238E27FC236}">
                  <a16:creationId xmlns:a16="http://schemas.microsoft.com/office/drawing/2014/main" id="{E15EF6D3-366A-4D7C-928E-DB3E8AD2FF82}"/>
                </a:ext>
              </a:extLst>
            </p:cNvPr>
            <p:cNvSpPr/>
            <p:nvPr/>
          </p:nvSpPr>
          <p:spPr>
            <a:xfrm>
              <a:off x="0" y="5647492"/>
              <a:ext cx="2362200" cy="448508"/>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TextBox 10">
            <a:extLst>
              <a:ext uri="{FF2B5EF4-FFF2-40B4-BE49-F238E27FC236}">
                <a16:creationId xmlns:a16="http://schemas.microsoft.com/office/drawing/2014/main" id="{E1451234-EAC6-428F-B7E4-2950ED3825D1}"/>
              </a:ext>
            </a:extLst>
          </p:cNvPr>
          <p:cNvSpPr txBox="1"/>
          <p:nvPr/>
        </p:nvSpPr>
        <p:spPr>
          <a:xfrm>
            <a:off x="6353393" y="2270681"/>
            <a:ext cx="2193229" cy="1600438"/>
          </a:xfrm>
          <a:prstGeom prst="rect">
            <a:avLst/>
          </a:prstGeom>
          <a:noFill/>
        </p:spPr>
        <p:txBody>
          <a:bodyPr wrap="none" rtlCol="0">
            <a:spAutoFit/>
          </a:bodyPr>
          <a:lstStyle/>
          <a:p>
            <a:r>
              <a:rPr lang="en-US" sz="1400" dirty="0"/>
              <a:t>Method </a:t>
            </a:r>
            <a:r>
              <a:rPr lang="en-US" sz="1400" i="1" dirty="0" err="1"/>
              <a:t>makePets</a:t>
            </a:r>
            <a:r>
              <a:rPr lang="en-US" sz="1400" i="1" dirty="0"/>
              <a:t>()</a:t>
            </a:r>
          </a:p>
          <a:p>
            <a:r>
              <a:rPr lang="en-US" sz="1400" dirty="0"/>
              <a:t>still must directly call</a:t>
            </a:r>
          </a:p>
          <a:p>
            <a:r>
              <a:rPr lang="en-US" sz="1400" dirty="0"/>
              <a:t>constructor for Dog,</a:t>
            </a:r>
          </a:p>
          <a:p>
            <a:r>
              <a:rPr lang="en-US" sz="1400" dirty="0"/>
              <a:t>Cat, and Fish</a:t>
            </a:r>
          </a:p>
          <a:p>
            <a:endParaRPr lang="en-US" sz="1400" dirty="0"/>
          </a:p>
          <a:p>
            <a:r>
              <a:rPr lang="en-US" sz="1400" dirty="0"/>
              <a:t>That’s why we have</a:t>
            </a:r>
          </a:p>
          <a:p>
            <a:r>
              <a:rPr lang="en-US" sz="1400" dirty="0"/>
              <a:t>the 3 dependency arrows</a:t>
            </a:r>
          </a:p>
        </p:txBody>
      </p:sp>
      <p:sp>
        <p:nvSpPr>
          <p:cNvPr id="12" name="Rectangle: Rounded Corners 11">
            <a:extLst>
              <a:ext uri="{FF2B5EF4-FFF2-40B4-BE49-F238E27FC236}">
                <a16:creationId xmlns:a16="http://schemas.microsoft.com/office/drawing/2014/main" id="{B5E9BE8C-5807-4282-BF24-4F090CEA632C}"/>
              </a:ext>
            </a:extLst>
          </p:cNvPr>
          <p:cNvSpPr/>
          <p:nvPr/>
        </p:nvSpPr>
        <p:spPr>
          <a:xfrm>
            <a:off x="6248400" y="2211229"/>
            <a:ext cx="2362200" cy="1659889"/>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55D3A702-4568-4ED9-9F3C-1E5765B3D976}"/>
              </a:ext>
            </a:extLst>
          </p:cNvPr>
          <p:cNvCxnSpPr>
            <a:cxnSpLocks/>
          </p:cNvCxnSpPr>
          <p:nvPr/>
        </p:nvCxnSpPr>
        <p:spPr>
          <a:xfrm flipH="1">
            <a:off x="3988378" y="2514600"/>
            <a:ext cx="2260022" cy="0"/>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B155CCCE-A22D-4D9F-8641-1F643E1CE3BB}"/>
              </a:ext>
            </a:extLst>
          </p:cNvPr>
          <p:cNvSpPr txBox="1"/>
          <p:nvPr/>
        </p:nvSpPr>
        <p:spPr>
          <a:xfrm>
            <a:off x="6019800" y="4461264"/>
            <a:ext cx="2093843" cy="1169551"/>
          </a:xfrm>
          <a:prstGeom prst="rect">
            <a:avLst/>
          </a:prstGeom>
          <a:noFill/>
        </p:spPr>
        <p:txBody>
          <a:bodyPr wrap="none" rtlCol="0">
            <a:spAutoFit/>
          </a:bodyPr>
          <a:lstStyle/>
          <a:p>
            <a:r>
              <a:rPr lang="en-US" sz="1400" dirty="0"/>
              <a:t>Method </a:t>
            </a:r>
            <a:r>
              <a:rPr lang="en-US" sz="1400" i="1" dirty="0" err="1"/>
              <a:t>feedPet</a:t>
            </a:r>
            <a:r>
              <a:rPr lang="en-US" sz="1400" i="1" dirty="0"/>
              <a:t>()</a:t>
            </a:r>
          </a:p>
          <a:p>
            <a:r>
              <a:rPr lang="en-US" sz="1400" dirty="0"/>
              <a:t>calls </a:t>
            </a:r>
            <a:r>
              <a:rPr lang="en-US" sz="1400" i="1" dirty="0" err="1"/>
              <a:t>eatFood</a:t>
            </a:r>
            <a:r>
              <a:rPr lang="en-US" sz="1400" i="1" dirty="0"/>
              <a:t>()</a:t>
            </a:r>
            <a:r>
              <a:rPr lang="en-US" sz="1400" dirty="0"/>
              <a:t> from Pet</a:t>
            </a:r>
          </a:p>
          <a:p>
            <a:endParaRPr lang="en-US" sz="1400" dirty="0"/>
          </a:p>
          <a:p>
            <a:r>
              <a:rPr lang="en-US" sz="1400" dirty="0"/>
              <a:t>That’s why we have</a:t>
            </a:r>
          </a:p>
          <a:p>
            <a:r>
              <a:rPr lang="en-US" sz="1400" dirty="0"/>
              <a:t>this dependency arrow</a:t>
            </a:r>
          </a:p>
        </p:txBody>
      </p:sp>
      <p:sp>
        <p:nvSpPr>
          <p:cNvPr id="19" name="Rectangle: Rounded Corners 18">
            <a:extLst>
              <a:ext uri="{FF2B5EF4-FFF2-40B4-BE49-F238E27FC236}">
                <a16:creationId xmlns:a16="http://schemas.microsoft.com/office/drawing/2014/main" id="{8DE2F343-B693-40E9-94BB-27A7321BE975}"/>
              </a:ext>
            </a:extLst>
          </p:cNvPr>
          <p:cNvSpPr/>
          <p:nvPr/>
        </p:nvSpPr>
        <p:spPr>
          <a:xfrm>
            <a:off x="5943600" y="4457550"/>
            <a:ext cx="2362200" cy="1173266"/>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FE219F73-5806-4D7C-A529-DA2E4523E04D}"/>
              </a:ext>
            </a:extLst>
          </p:cNvPr>
          <p:cNvCxnSpPr>
            <a:cxnSpLocks/>
          </p:cNvCxnSpPr>
          <p:nvPr/>
        </p:nvCxnSpPr>
        <p:spPr>
          <a:xfrm flipH="1" flipV="1">
            <a:off x="5029200" y="4457550"/>
            <a:ext cx="914400" cy="495450"/>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C62B9579-2827-433F-8621-F6D11482B85F}"/>
              </a:ext>
            </a:extLst>
          </p:cNvPr>
          <p:cNvSpPr txBox="1"/>
          <p:nvPr/>
        </p:nvSpPr>
        <p:spPr>
          <a:xfrm>
            <a:off x="3481948" y="4707486"/>
            <a:ext cx="444709" cy="923330"/>
          </a:xfrm>
          <a:prstGeom prst="rect">
            <a:avLst/>
          </a:prstGeom>
          <a:noFill/>
        </p:spPr>
        <p:txBody>
          <a:bodyPr wrap="square" rtlCol="0">
            <a:spAutoFit/>
          </a:bodyPr>
          <a:lstStyle/>
          <a:p>
            <a:r>
              <a:rPr lang="en-US" sz="5400" b="1" dirty="0"/>
              <a:t>1</a:t>
            </a:r>
          </a:p>
        </p:txBody>
      </p:sp>
      <p:sp>
        <p:nvSpPr>
          <p:cNvPr id="17" name="TextBox 16">
            <a:extLst>
              <a:ext uri="{FF2B5EF4-FFF2-40B4-BE49-F238E27FC236}">
                <a16:creationId xmlns:a16="http://schemas.microsoft.com/office/drawing/2014/main" id="{CF45A351-B152-4D55-A8D2-E49A27D85627}"/>
              </a:ext>
            </a:extLst>
          </p:cNvPr>
          <p:cNvSpPr txBox="1"/>
          <p:nvPr/>
        </p:nvSpPr>
        <p:spPr>
          <a:xfrm>
            <a:off x="5908684" y="955973"/>
            <a:ext cx="444709" cy="923330"/>
          </a:xfrm>
          <a:prstGeom prst="rect">
            <a:avLst/>
          </a:prstGeom>
          <a:noFill/>
        </p:spPr>
        <p:txBody>
          <a:bodyPr wrap="square" rtlCol="0">
            <a:spAutoFit/>
          </a:bodyPr>
          <a:lstStyle/>
          <a:p>
            <a:r>
              <a:rPr lang="en-US" sz="5400" b="1" dirty="0"/>
              <a:t>2</a:t>
            </a:r>
          </a:p>
        </p:txBody>
      </p:sp>
      <p:sp>
        <p:nvSpPr>
          <p:cNvPr id="18" name="TextBox 17">
            <a:extLst>
              <a:ext uri="{FF2B5EF4-FFF2-40B4-BE49-F238E27FC236}">
                <a16:creationId xmlns:a16="http://schemas.microsoft.com/office/drawing/2014/main" id="{ED634684-28D1-40A7-955A-BFB7E68061A5}"/>
              </a:ext>
            </a:extLst>
          </p:cNvPr>
          <p:cNvSpPr txBox="1"/>
          <p:nvPr/>
        </p:nvSpPr>
        <p:spPr>
          <a:xfrm>
            <a:off x="3612573" y="955973"/>
            <a:ext cx="444709" cy="923330"/>
          </a:xfrm>
          <a:prstGeom prst="rect">
            <a:avLst/>
          </a:prstGeom>
          <a:noFill/>
        </p:spPr>
        <p:txBody>
          <a:bodyPr wrap="square" rtlCol="0">
            <a:spAutoFit/>
          </a:bodyPr>
          <a:lstStyle/>
          <a:p>
            <a:r>
              <a:rPr lang="en-US" sz="5400" b="1" dirty="0"/>
              <a:t>3</a:t>
            </a:r>
          </a:p>
        </p:txBody>
      </p:sp>
      <p:sp>
        <p:nvSpPr>
          <p:cNvPr id="9" name="TextBox 8">
            <a:extLst>
              <a:ext uri="{FF2B5EF4-FFF2-40B4-BE49-F238E27FC236}">
                <a16:creationId xmlns:a16="http://schemas.microsoft.com/office/drawing/2014/main" id="{58815FCF-1EC7-4046-B3AC-DFEA05C0F22C}"/>
              </a:ext>
            </a:extLst>
          </p:cNvPr>
          <p:cNvSpPr txBox="1"/>
          <p:nvPr/>
        </p:nvSpPr>
        <p:spPr>
          <a:xfrm>
            <a:off x="4431254" y="5820512"/>
            <a:ext cx="4191000" cy="369332"/>
          </a:xfrm>
          <a:prstGeom prst="rect">
            <a:avLst/>
          </a:prstGeom>
          <a:noFill/>
        </p:spPr>
        <p:txBody>
          <a:bodyPr wrap="square" rtlCol="0">
            <a:spAutoFit/>
          </a:bodyPr>
          <a:lstStyle/>
          <a:p>
            <a:r>
              <a:rPr lang="en-US" dirty="0"/>
              <a:t>#1 Add and implement the interface</a:t>
            </a:r>
          </a:p>
        </p:txBody>
      </p:sp>
      <p:pic>
        <p:nvPicPr>
          <p:cNvPr id="2050" name="Picture 2">
            <a:extLst>
              <a:ext uri="{FF2B5EF4-FFF2-40B4-BE49-F238E27FC236}">
                <a16:creationId xmlns:a16="http://schemas.microsoft.com/office/drawing/2014/main" id="{9C78D743-0E6F-43DD-899E-A8D226CC1AE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38245" y="356987"/>
            <a:ext cx="2308328" cy="923331"/>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A122A6B1-160E-44FB-92A5-6934A1AFE89C}"/>
              </a:ext>
            </a:extLst>
          </p:cNvPr>
          <p:cNvSpPr txBox="1"/>
          <p:nvPr/>
        </p:nvSpPr>
        <p:spPr>
          <a:xfrm>
            <a:off x="4431254" y="6097179"/>
            <a:ext cx="4590852" cy="646331"/>
          </a:xfrm>
          <a:prstGeom prst="rect">
            <a:avLst/>
          </a:prstGeom>
          <a:noFill/>
        </p:spPr>
        <p:txBody>
          <a:bodyPr wrap="square">
            <a:spAutoFit/>
          </a:bodyPr>
          <a:lstStyle/>
          <a:p>
            <a:r>
              <a:rPr lang="en-US" dirty="0"/>
              <a:t>#2 Refactor Zookeeper to match UML</a:t>
            </a:r>
          </a:p>
          <a:p>
            <a:endParaRPr lang="en-US" dirty="0"/>
          </a:p>
        </p:txBody>
      </p:sp>
      <p:sp>
        <p:nvSpPr>
          <p:cNvPr id="24" name="TextBox 23">
            <a:extLst>
              <a:ext uri="{FF2B5EF4-FFF2-40B4-BE49-F238E27FC236}">
                <a16:creationId xmlns:a16="http://schemas.microsoft.com/office/drawing/2014/main" id="{BEADB009-D807-4FAA-AD6A-2928ABF73550}"/>
              </a:ext>
            </a:extLst>
          </p:cNvPr>
          <p:cNvSpPr txBox="1"/>
          <p:nvPr/>
        </p:nvSpPr>
        <p:spPr>
          <a:xfrm>
            <a:off x="4441521" y="6374178"/>
            <a:ext cx="4590852" cy="369332"/>
          </a:xfrm>
          <a:prstGeom prst="rect">
            <a:avLst/>
          </a:prstGeom>
          <a:noFill/>
        </p:spPr>
        <p:txBody>
          <a:bodyPr wrap="square">
            <a:spAutoFit/>
          </a:bodyPr>
          <a:lstStyle/>
          <a:p>
            <a:r>
              <a:rPr lang="en-US" dirty="0"/>
              <a:t>#3 Refactor </a:t>
            </a:r>
            <a:r>
              <a:rPr lang="en-US" dirty="0" err="1"/>
              <a:t>PetMain</a:t>
            </a:r>
            <a:r>
              <a:rPr lang="en-US" dirty="0"/>
              <a:t> to make a single List</a:t>
            </a:r>
          </a:p>
        </p:txBody>
      </p:sp>
    </p:spTree>
    <p:extLst>
      <p:ext uri="{BB962C8B-B14F-4D97-AF65-F5344CB8AC3E}">
        <p14:creationId xmlns:p14="http://schemas.microsoft.com/office/powerpoint/2010/main" val="2796948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P spid="15" grpId="0"/>
      <p:bldP spid="19" grpId="0" animBg="1"/>
      <p:bldP spid="7" grpId="0"/>
      <p:bldP spid="17" grpId="0"/>
      <p:bldP spid="18" grpId="0"/>
      <p:bldP spid="9" grpId="0"/>
      <p:bldP spid="22" grpId="0"/>
      <p:bldP spid="2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Polymorphism! (A quick intro)</a:t>
            </a:r>
          </a:p>
        </p:txBody>
      </p:sp>
      <p:sp>
        <p:nvSpPr>
          <p:cNvPr id="2" name="Content Placeholder 1"/>
          <p:cNvSpPr>
            <a:spLocks noGrp="1"/>
          </p:cNvSpPr>
          <p:nvPr>
            <p:ph idx="1"/>
          </p:nvPr>
        </p:nvSpPr>
        <p:spPr>
          <a:xfrm>
            <a:off x="457200" y="1600200"/>
            <a:ext cx="8229600" cy="5093732"/>
          </a:xfrm>
        </p:spPr>
        <p:txBody>
          <a:bodyPr>
            <a:normAutofit/>
          </a:bodyPr>
          <a:lstStyle/>
          <a:p>
            <a:pPr>
              <a:defRPr/>
            </a:pPr>
            <a:r>
              <a:rPr lang="en-US" dirty="0"/>
              <a:t>Etymology:</a:t>
            </a:r>
          </a:p>
          <a:p>
            <a:pPr lvl="1">
              <a:defRPr/>
            </a:pPr>
            <a:r>
              <a:rPr lang="en-US" dirty="0"/>
              <a:t>Poly </a:t>
            </a:r>
            <a:r>
              <a:rPr lang="en-US" dirty="0">
                <a:sym typeface="Wingdings" pitchFamily="2" charset="2"/>
              </a:rPr>
              <a:t> many</a:t>
            </a:r>
          </a:p>
          <a:p>
            <a:pPr lvl="1">
              <a:defRPr/>
            </a:pPr>
            <a:r>
              <a:rPr lang="en-US" dirty="0" err="1">
                <a:sym typeface="Wingdings" pitchFamily="2" charset="2"/>
              </a:rPr>
              <a:t>Morphism</a:t>
            </a:r>
            <a:r>
              <a:rPr lang="en-US" dirty="0">
                <a:sym typeface="Wingdings" pitchFamily="2" charset="2"/>
              </a:rPr>
              <a:t>  shape</a:t>
            </a:r>
          </a:p>
          <a:p>
            <a:pPr>
              <a:defRPr/>
            </a:pPr>
            <a:endParaRPr lang="en-US" dirty="0">
              <a:sym typeface="Wingdings" pitchFamily="2" charset="2"/>
            </a:endParaRPr>
          </a:p>
          <a:p>
            <a:pPr>
              <a:defRPr/>
            </a:pPr>
            <a:r>
              <a:rPr lang="en-US" dirty="0">
                <a:sym typeface="Wingdings" pitchFamily="2" charset="2"/>
              </a:rPr>
              <a:t>Polymorphism means: An </a:t>
            </a:r>
            <a:r>
              <a:rPr lang="en-US" b="1" dirty="0">
                <a:sym typeface="Wingdings" pitchFamily="2" charset="2"/>
              </a:rPr>
              <a:t>Interface</a:t>
            </a:r>
            <a:r>
              <a:rPr lang="en-US" dirty="0">
                <a:sym typeface="Wingdings" pitchFamily="2" charset="2"/>
              </a:rPr>
              <a:t> can take </a:t>
            </a:r>
            <a:r>
              <a:rPr lang="en-US" b="1" dirty="0">
                <a:sym typeface="Wingdings" pitchFamily="2" charset="2"/>
              </a:rPr>
              <a:t>many shapes</a:t>
            </a:r>
            <a:r>
              <a:rPr lang="en-US" dirty="0">
                <a:sym typeface="Wingdings" pitchFamily="2" charset="2"/>
              </a:rPr>
              <a:t>.</a:t>
            </a:r>
          </a:p>
          <a:p>
            <a:pPr lvl="1">
              <a:defRPr/>
            </a:pPr>
            <a:r>
              <a:rPr lang="en-US" dirty="0">
                <a:sym typeface="Wingdings" pitchFamily="2" charset="2"/>
              </a:rPr>
              <a:t>A variable declared as a </a:t>
            </a:r>
            <a:r>
              <a:rPr lang="en-US" b="1" i="1" dirty="0">
                <a:sym typeface="Wingdings" pitchFamily="2" charset="2"/>
              </a:rPr>
              <a:t>Pet</a:t>
            </a:r>
            <a:r>
              <a:rPr lang="en-US" dirty="0">
                <a:sym typeface="Wingdings" pitchFamily="2" charset="2"/>
              </a:rPr>
              <a:t> could actually contain a reference to a </a:t>
            </a:r>
            <a:r>
              <a:rPr lang="en-US" i="1" dirty="0">
                <a:sym typeface="Wingdings" pitchFamily="2" charset="2"/>
              </a:rPr>
              <a:t>Cat</a:t>
            </a:r>
            <a:r>
              <a:rPr lang="en-US" dirty="0">
                <a:sym typeface="Wingdings" pitchFamily="2" charset="2"/>
              </a:rPr>
              <a:t> object instance, or a Dog object instance, or a Fish object instance</a:t>
            </a:r>
            <a:endParaRPr lang="en-US" b="1" dirty="0">
              <a:sym typeface="Wingdings" pitchFamily="2" charset="2"/>
            </a:endParaRPr>
          </a:p>
        </p:txBody>
      </p:sp>
    </p:spTree>
    <p:extLst>
      <p:ext uri="{BB962C8B-B14F-4D97-AF65-F5344CB8AC3E}">
        <p14:creationId xmlns:p14="http://schemas.microsoft.com/office/powerpoint/2010/main" val="3403015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Polymorphic method calls</a:t>
            </a:r>
          </a:p>
        </p:txBody>
      </p:sp>
      <p:sp>
        <p:nvSpPr>
          <p:cNvPr id="3" name="Content Placeholder 2"/>
          <p:cNvSpPr>
            <a:spLocks noGrp="1"/>
          </p:cNvSpPr>
          <p:nvPr>
            <p:ph idx="1"/>
          </p:nvPr>
        </p:nvSpPr>
        <p:spPr>
          <a:xfrm>
            <a:off x="152400" y="1600200"/>
            <a:ext cx="8991600" cy="4525963"/>
          </a:xfrm>
        </p:spPr>
        <p:txBody>
          <a:bodyPr>
            <a:normAutofit fontScale="77500" lnSpcReduction="20000"/>
          </a:bodyPr>
          <a:lstStyle/>
          <a:p>
            <a:pPr>
              <a:tabLst>
                <a:tab pos="225425" algn="l"/>
              </a:tabLst>
            </a:pPr>
            <a:r>
              <a:rPr lang="en-US" sz="2900" dirty="0">
                <a:latin typeface="Courier New" panose="02070309020205020404" pitchFamily="49" charset="0"/>
                <a:cs typeface="Courier New" panose="02070309020205020404" pitchFamily="49" charset="0"/>
              </a:rPr>
              <a:t>Pet p1 = </a:t>
            </a:r>
            <a:r>
              <a:rPr lang="en-US" sz="2900" b="1" dirty="0">
                <a:latin typeface="Courier New" panose="02070309020205020404" pitchFamily="49" charset="0"/>
                <a:cs typeface="Courier New" panose="02070309020205020404" pitchFamily="49" charset="0"/>
              </a:rPr>
              <a:t>new</a:t>
            </a:r>
            <a:r>
              <a:rPr lang="en-US" sz="2900" dirty="0">
                <a:latin typeface="Courier New" panose="02070309020205020404" pitchFamily="49" charset="0"/>
                <a:cs typeface="Courier New" panose="02070309020205020404" pitchFamily="49" charset="0"/>
              </a:rPr>
              <a:t> Dog();</a:t>
            </a:r>
            <a:r>
              <a:rPr lang="en-US" sz="2900" dirty="0"/>
              <a:t> </a:t>
            </a:r>
            <a:r>
              <a:rPr lang="en-US" sz="2600" dirty="0"/>
              <a:t>// p1 holds a reference to a Dog object</a:t>
            </a:r>
            <a:br>
              <a:rPr lang="en-US" sz="2900" dirty="0"/>
            </a:br>
            <a:r>
              <a:rPr lang="en-US" sz="2900" dirty="0"/>
              <a:t>// or          </a:t>
            </a:r>
            <a:r>
              <a:rPr lang="en-US" sz="2900" dirty="0">
                <a:latin typeface="Courier New" panose="02070309020205020404" pitchFamily="49" charset="0"/>
                <a:cs typeface="Courier New" panose="02070309020205020404" pitchFamily="49" charset="0"/>
              </a:rPr>
              <a:t>= </a:t>
            </a:r>
            <a:r>
              <a:rPr lang="en-US" sz="2900" b="1" dirty="0">
                <a:latin typeface="Courier New" panose="02070309020205020404" pitchFamily="49" charset="0"/>
                <a:cs typeface="Courier New" panose="02070309020205020404" pitchFamily="49" charset="0"/>
              </a:rPr>
              <a:t>new</a:t>
            </a:r>
            <a:r>
              <a:rPr lang="en-US" sz="2900" dirty="0">
                <a:latin typeface="Courier New" panose="02070309020205020404" pitchFamily="49" charset="0"/>
                <a:cs typeface="Courier New" panose="02070309020205020404" pitchFamily="49" charset="0"/>
              </a:rPr>
              <a:t> Cat();</a:t>
            </a:r>
            <a:r>
              <a:rPr lang="en-US" sz="2900" dirty="0"/>
              <a:t> </a:t>
            </a:r>
            <a:r>
              <a:rPr lang="en-US" sz="2600" dirty="0"/>
              <a:t>// p1 holds a reference to a Cat object</a:t>
            </a:r>
            <a:br>
              <a:rPr lang="en-US" sz="2900" dirty="0"/>
            </a:br>
            <a:r>
              <a:rPr lang="en-US" sz="2900" dirty="0"/>
              <a:t>// or          </a:t>
            </a:r>
            <a:r>
              <a:rPr lang="en-US" sz="2900" dirty="0">
                <a:latin typeface="Courier New" panose="02070309020205020404" pitchFamily="49" charset="0"/>
                <a:cs typeface="Courier New" panose="02070309020205020404" pitchFamily="49" charset="0"/>
              </a:rPr>
              <a:t>= </a:t>
            </a:r>
            <a:r>
              <a:rPr lang="en-US" sz="2900" b="1" dirty="0">
                <a:latin typeface="Courier New" panose="02070309020205020404" pitchFamily="49" charset="0"/>
                <a:cs typeface="Courier New" panose="02070309020205020404" pitchFamily="49" charset="0"/>
              </a:rPr>
              <a:t>new</a:t>
            </a:r>
            <a:r>
              <a:rPr lang="en-US" sz="2900" dirty="0">
                <a:latin typeface="Courier New" panose="02070309020205020404" pitchFamily="49" charset="0"/>
                <a:cs typeface="Courier New" panose="02070309020205020404" pitchFamily="49" charset="0"/>
              </a:rPr>
              <a:t> Fish();</a:t>
            </a:r>
            <a:r>
              <a:rPr lang="en-US" sz="2900" dirty="0"/>
              <a:t> // p1 holds a reference to a Cat object</a:t>
            </a:r>
            <a:br>
              <a:rPr lang="en-US" dirty="0"/>
            </a:br>
            <a:r>
              <a:rPr lang="en-US" dirty="0">
                <a:latin typeface="Courier New" panose="02070309020205020404" pitchFamily="49" charset="0"/>
                <a:cs typeface="Courier New" panose="02070309020205020404" pitchFamily="49" charset="0"/>
              </a:rPr>
              <a:t>p1.eatFood();</a:t>
            </a:r>
            <a:r>
              <a:rPr lang="en-US" dirty="0"/>
              <a:t> </a:t>
            </a:r>
            <a:r>
              <a:rPr lang="en-US" b="1" dirty="0"/>
              <a:t>could </a:t>
            </a:r>
            <a:r>
              <a:rPr lang="en-US" dirty="0"/>
              <a:t>call:</a:t>
            </a:r>
          </a:p>
          <a:p>
            <a:pPr lvl="1"/>
            <a:r>
              <a:rPr lang="en-US" dirty="0"/>
              <a:t>Dog’s </a:t>
            </a:r>
            <a:r>
              <a:rPr lang="en-US" dirty="0" err="1"/>
              <a:t>eatFood</a:t>
            </a:r>
            <a:r>
              <a:rPr lang="en-US" dirty="0"/>
              <a:t>() if variable </a:t>
            </a:r>
            <a:r>
              <a:rPr lang="en-US" i="1" dirty="0"/>
              <a:t>pet</a:t>
            </a:r>
            <a:r>
              <a:rPr lang="en-US" dirty="0"/>
              <a:t> stores a reference to a </a:t>
            </a:r>
            <a:r>
              <a:rPr lang="en-US" i="1" dirty="0"/>
              <a:t>Dog</a:t>
            </a:r>
            <a:r>
              <a:rPr lang="en-US" dirty="0"/>
              <a:t> object instance</a:t>
            </a:r>
          </a:p>
          <a:p>
            <a:pPr lvl="1"/>
            <a:r>
              <a:rPr lang="en-US" dirty="0"/>
              <a:t>Cat’s </a:t>
            </a:r>
            <a:r>
              <a:rPr lang="en-US" dirty="0" err="1"/>
              <a:t>eatFood</a:t>
            </a:r>
            <a:r>
              <a:rPr lang="en-US" dirty="0"/>
              <a:t>() if variable </a:t>
            </a:r>
            <a:r>
              <a:rPr lang="en-US" i="1" dirty="0"/>
              <a:t>pet</a:t>
            </a:r>
            <a:r>
              <a:rPr lang="en-US" dirty="0"/>
              <a:t> stores a reference to a </a:t>
            </a:r>
            <a:r>
              <a:rPr lang="en-US" i="1" dirty="0"/>
              <a:t>Cat</a:t>
            </a:r>
            <a:r>
              <a:rPr lang="en-US" dirty="0"/>
              <a:t> object instance</a:t>
            </a:r>
          </a:p>
          <a:p>
            <a:pPr lvl="1"/>
            <a:r>
              <a:rPr lang="en-US" dirty="0"/>
              <a:t>Fish’s </a:t>
            </a:r>
            <a:r>
              <a:rPr lang="en-US" dirty="0" err="1"/>
              <a:t>eatFood</a:t>
            </a:r>
            <a:r>
              <a:rPr lang="en-US" dirty="0"/>
              <a:t>() if variable </a:t>
            </a:r>
            <a:r>
              <a:rPr lang="en-US" i="1" dirty="0"/>
              <a:t>pet</a:t>
            </a:r>
            <a:r>
              <a:rPr lang="en-US" dirty="0"/>
              <a:t> stores a reference to a </a:t>
            </a:r>
            <a:r>
              <a:rPr lang="en-US" i="1" dirty="0"/>
              <a:t>Fish</a:t>
            </a:r>
            <a:r>
              <a:rPr lang="en-US" dirty="0"/>
              <a:t> object instance</a:t>
            </a:r>
          </a:p>
          <a:p>
            <a:endParaRPr lang="en-US" dirty="0"/>
          </a:p>
          <a:p>
            <a:r>
              <a:rPr lang="en-US" dirty="0"/>
              <a:t>Your code is well designed if:</a:t>
            </a:r>
          </a:p>
          <a:p>
            <a:pPr lvl="1"/>
            <a:r>
              <a:rPr lang="en-US" dirty="0"/>
              <a:t>You </a:t>
            </a:r>
            <a:r>
              <a:rPr lang="en-US" b="1" dirty="0"/>
              <a:t>don’t</a:t>
            </a:r>
            <a:r>
              <a:rPr lang="en-US" dirty="0"/>
              <a:t> </a:t>
            </a:r>
            <a:r>
              <a:rPr lang="en-US" b="1" dirty="0"/>
              <a:t>need</a:t>
            </a:r>
            <a:r>
              <a:rPr lang="en-US" dirty="0"/>
              <a:t> </a:t>
            </a:r>
            <a:r>
              <a:rPr lang="en-US" b="1" dirty="0"/>
              <a:t>to know</a:t>
            </a:r>
            <a:r>
              <a:rPr lang="en-US" dirty="0"/>
              <a:t> which implementation of </a:t>
            </a:r>
            <a:r>
              <a:rPr lang="en-US" i="1" dirty="0" err="1"/>
              <a:t>eatFood</a:t>
            </a:r>
            <a:r>
              <a:rPr lang="en-US" i="1" dirty="0"/>
              <a:t> </a:t>
            </a:r>
            <a:r>
              <a:rPr lang="en-US" dirty="0"/>
              <a:t>is used.</a:t>
            </a:r>
          </a:p>
          <a:p>
            <a:pPr lvl="1"/>
            <a:r>
              <a:rPr lang="en-US" dirty="0"/>
              <a:t>The end result is the same. (“pet is fed”)</a:t>
            </a:r>
          </a:p>
        </p:txBody>
      </p:sp>
      <p:sp>
        <p:nvSpPr>
          <p:cNvPr id="4" name="TextBox 3"/>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Q5</a:t>
            </a:r>
          </a:p>
        </p:txBody>
      </p:sp>
    </p:spTree>
    <p:extLst>
      <p:ext uri="{BB962C8B-B14F-4D97-AF65-F5344CB8AC3E}">
        <p14:creationId xmlns:p14="http://schemas.microsoft.com/office/powerpoint/2010/main" val="21788342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How does all this help reuse?</a:t>
            </a:r>
          </a:p>
        </p:txBody>
      </p:sp>
      <p:sp>
        <p:nvSpPr>
          <p:cNvPr id="2" name="Content Placeholder 1"/>
          <p:cNvSpPr>
            <a:spLocks noGrp="1"/>
          </p:cNvSpPr>
          <p:nvPr>
            <p:ph idx="1"/>
          </p:nvPr>
        </p:nvSpPr>
        <p:spPr>
          <a:xfrm>
            <a:off x="457200" y="1417638"/>
            <a:ext cx="8305800" cy="4983162"/>
          </a:xfrm>
        </p:spPr>
        <p:txBody>
          <a:bodyPr>
            <a:normAutofit fontScale="55000" lnSpcReduction="20000"/>
          </a:bodyPr>
          <a:lstStyle/>
          <a:p>
            <a:pPr>
              <a:defRPr/>
            </a:pPr>
            <a:r>
              <a:rPr lang="en-US" dirty="0"/>
              <a:t>Can pass an </a:t>
            </a:r>
            <a:r>
              <a:rPr lang="en-US" b="1" dirty="0"/>
              <a:t>object</a:t>
            </a:r>
            <a:r>
              <a:rPr lang="en-US" dirty="0"/>
              <a:t> </a:t>
            </a:r>
            <a:r>
              <a:rPr lang="en-US" b="1" dirty="0"/>
              <a:t>instance</a:t>
            </a:r>
            <a:r>
              <a:rPr lang="en-US" dirty="0"/>
              <a:t> of a class where an interface type is expected</a:t>
            </a:r>
          </a:p>
          <a:p>
            <a:pPr lvl="1">
              <a:defRPr/>
            </a:pPr>
            <a:r>
              <a:rPr lang="en-US" dirty="0"/>
              <a:t>But only </a:t>
            </a:r>
            <a:r>
              <a:rPr lang="en-US" i="1" dirty="0"/>
              <a:t>if the class </a:t>
            </a:r>
            <a:r>
              <a:rPr lang="en-US" b="1" i="1" dirty="0">
                <a:latin typeface="Consolas" pitchFamily="49" charset="0"/>
              </a:rPr>
              <a:t>implements</a:t>
            </a:r>
            <a:r>
              <a:rPr lang="en-US" i="1" dirty="0"/>
              <a:t> the interface</a:t>
            </a:r>
          </a:p>
          <a:p>
            <a:pPr>
              <a:defRPr/>
            </a:pPr>
            <a:endParaRPr lang="en-US" dirty="0"/>
          </a:p>
          <a:p>
            <a:pPr>
              <a:defRPr/>
            </a:pPr>
            <a:r>
              <a:rPr lang="en-US" dirty="0"/>
              <a:t>We could add new functions to a </a:t>
            </a:r>
            <a:r>
              <a:rPr lang="en-US" dirty="0" err="1"/>
              <a:t>NumberSequence’s</a:t>
            </a:r>
            <a:r>
              <a:rPr lang="en-US" dirty="0"/>
              <a:t> abilities without changing the runner itself.</a:t>
            </a:r>
          </a:p>
          <a:p>
            <a:pPr lvl="1">
              <a:defRPr/>
            </a:pPr>
            <a:r>
              <a:rPr lang="en-US" dirty="0"/>
              <a:t>Sort of like application “plug-ins”</a:t>
            </a:r>
          </a:p>
          <a:p>
            <a:pPr>
              <a:defRPr/>
            </a:pPr>
            <a:endParaRPr lang="en-US" dirty="0"/>
          </a:p>
          <a:p>
            <a:pPr>
              <a:defRPr/>
            </a:pPr>
            <a:r>
              <a:rPr lang="en-US" dirty="0"/>
              <a:t>We can use a new Pet object instance without changing the client method that uses the Pet instance. (When adding a Zebra class to </a:t>
            </a:r>
            <a:r>
              <a:rPr lang="en-US" dirty="0" err="1"/>
              <a:t>PetMain</a:t>
            </a:r>
            <a:r>
              <a:rPr lang="en-US" dirty="0"/>
              <a:t>, Zookeeper does not have to change!)</a:t>
            </a:r>
          </a:p>
          <a:p>
            <a:pPr>
              <a:defRPr/>
            </a:pPr>
            <a:endParaRPr lang="en-US" b="1" dirty="0"/>
          </a:p>
          <a:p>
            <a:pPr>
              <a:defRPr/>
            </a:pPr>
            <a:r>
              <a:rPr lang="en-US" b="1" dirty="0"/>
              <a:t>In a client program, use interface types </a:t>
            </a:r>
            <a:r>
              <a:rPr lang="en-US" dirty="0"/>
              <a:t>for field, method parameter, and return types whenever possible. E.g., Pet instead of Dog</a:t>
            </a:r>
            <a:r>
              <a:rPr lang="en-US" dirty="0">
                <a:sym typeface="Wingdings"/>
              </a:rPr>
              <a:t>, and List for </a:t>
            </a:r>
            <a:r>
              <a:rPr lang="en-US" dirty="0" err="1">
                <a:sym typeface="Wingdings"/>
              </a:rPr>
              <a:t>ArrayList</a:t>
            </a:r>
            <a:r>
              <a:rPr lang="en-US" dirty="0">
                <a:sym typeface="Wingdings"/>
              </a:rPr>
              <a:t>.</a:t>
            </a:r>
            <a:endParaRPr lang="en-US" dirty="0"/>
          </a:p>
          <a:p>
            <a:pPr lvl="1">
              <a:defRPr/>
            </a:pPr>
            <a:r>
              <a:rPr lang="en-US" dirty="0">
                <a:latin typeface="Courier New" panose="02070309020205020404" pitchFamily="49" charset="0"/>
                <a:cs typeface="Courier New" panose="02070309020205020404" pitchFamily="49" charset="0"/>
              </a:rPr>
              <a:t>List&lt;Pet&gt; pets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ArrayList</a:t>
            </a:r>
            <a:r>
              <a:rPr lang="en-US" dirty="0">
                <a:latin typeface="Courier New" panose="02070309020205020404" pitchFamily="49" charset="0"/>
                <a:cs typeface="Courier New" panose="02070309020205020404" pitchFamily="49" charset="0"/>
              </a:rPr>
              <a:t>&lt;Pet&gt;();</a:t>
            </a:r>
          </a:p>
          <a:p>
            <a:pPr lvl="1">
              <a:defRPr/>
            </a:pPr>
            <a:endParaRPr lang="en-US" dirty="0"/>
          </a:p>
          <a:p>
            <a:pPr>
              <a:defRPr/>
            </a:pPr>
            <a:r>
              <a:rPr lang="en-US" dirty="0"/>
              <a:t>Next time: because of interfaces, we can add classes that listen for Button presses and mouse clicks, without changing the Button or window.</a:t>
            </a:r>
          </a:p>
        </p:txBody>
      </p:sp>
    </p:spTree>
    <p:extLst>
      <p:ext uri="{BB962C8B-B14F-4D97-AF65-F5344CB8AC3E}">
        <p14:creationId xmlns:p14="http://schemas.microsoft.com/office/powerpoint/2010/main" val="19172575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Object-Oriented Programming</a:t>
            </a:r>
          </a:p>
        </p:txBody>
      </p:sp>
      <p:sp>
        <p:nvSpPr>
          <p:cNvPr id="3" name="Content Placeholder 2"/>
          <p:cNvSpPr>
            <a:spLocks noGrp="1"/>
          </p:cNvSpPr>
          <p:nvPr>
            <p:ph idx="1"/>
          </p:nvPr>
        </p:nvSpPr>
        <p:spPr/>
        <p:txBody>
          <a:bodyPr/>
          <a:lstStyle/>
          <a:p>
            <a:r>
              <a:rPr lang="en-US" dirty="0"/>
              <a:t>The </a:t>
            </a:r>
            <a:r>
              <a:rPr lang="en-US" b="1" dirty="0"/>
              <a:t>three pillars </a:t>
            </a:r>
            <a:r>
              <a:rPr lang="en-US" dirty="0"/>
              <a:t>of </a:t>
            </a:r>
            <a:r>
              <a:rPr lang="en-US" b="1" dirty="0"/>
              <a:t>Object-Oriented Programming</a:t>
            </a:r>
          </a:p>
          <a:p>
            <a:pPr lvl="1"/>
            <a:r>
              <a:rPr lang="en-US" dirty="0"/>
              <a:t>Encapsulation (already covered)</a:t>
            </a:r>
            <a:br>
              <a:rPr lang="en-US" dirty="0"/>
            </a:br>
            <a:r>
              <a:rPr lang="en-US" sz="2000" dirty="0"/>
              <a:t>Create a class with fields and ops that work on those fields; make fields private</a:t>
            </a:r>
          </a:p>
          <a:p>
            <a:pPr lvl="1"/>
            <a:r>
              <a:rPr lang="en-US" dirty="0"/>
              <a:t>Polymorphism (start idea today)</a:t>
            </a:r>
          </a:p>
          <a:p>
            <a:pPr lvl="1"/>
            <a:r>
              <a:rPr lang="en-US" dirty="0"/>
              <a:t>Inheritance (next week)</a:t>
            </a:r>
          </a:p>
          <a:p>
            <a:pPr lvl="1"/>
            <a:endParaRPr lang="en-US" dirty="0"/>
          </a:p>
        </p:txBody>
      </p:sp>
    </p:spTree>
    <p:extLst>
      <p:ext uri="{BB962C8B-B14F-4D97-AF65-F5344CB8AC3E}">
        <p14:creationId xmlns:p14="http://schemas.microsoft.com/office/powerpoint/2010/main" val="17793972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Interfaces – What, When, Why, How?</a:t>
            </a:r>
          </a:p>
        </p:txBody>
      </p:sp>
      <p:sp>
        <p:nvSpPr>
          <p:cNvPr id="3" name="Content Placeholder 2"/>
          <p:cNvSpPr>
            <a:spLocks noGrp="1"/>
          </p:cNvSpPr>
          <p:nvPr>
            <p:ph idx="1"/>
          </p:nvPr>
        </p:nvSpPr>
        <p:spPr/>
        <p:txBody>
          <a:bodyPr>
            <a:normAutofit fontScale="77500" lnSpcReduction="20000"/>
          </a:bodyPr>
          <a:lstStyle/>
          <a:p>
            <a:r>
              <a:rPr lang="en-US" dirty="0"/>
              <a:t>What:</a:t>
            </a:r>
          </a:p>
          <a:p>
            <a:pPr lvl="1"/>
            <a:r>
              <a:rPr lang="en-US" dirty="0"/>
              <a:t>Is a Java construct that looks similar to a class, but has keyword </a:t>
            </a:r>
            <a:r>
              <a:rPr lang="en-US" i="1" dirty="0"/>
              <a:t>interface</a:t>
            </a:r>
          </a:p>
          <a:p>
            <a:pPr lvl="1"/>
            <a:r>
              <a:rPr lang="en-US" dirty="0"/>
              <a:t>Is used to express operations that multiple classes </a:t>
            </a:r>
            <a:r>
              <a:rPr lang="en-US" u="sng" dirty="0"/>
              <a:t>must</a:t>
            </a:r>
            <a:r>
              <a:rPr lang="en-US" dirty="0"/>
              <a:t> have in common</a:t>
            </a:r>
          </a:p>
          <a:p>
            <a:endParaRPr lang="en-US" dirty="0"/>
          </a:p>
          <a:p>
            <a:r>
              <a:rPr lang="en-US" dirty="0"/>
              <a:t>Interfaces are different from classes:</a:t>
            </a:r>
          </a:p>
          <a:p>
            <a:pPr lvl="1"/>
            <a:r>
              <a:rPr lang="en-US" dirty="0"/>
              <a:t>There No fields</a:t>
            </a:r>
          </a:p>
          <a:p>
            <a:pPr lvl="1"/>
            <a:r>
              <a:rPr lang="en-US" dirty="0"/>
              <a:t>Operations have method headers but contain </a:t>
            </a:r>
            <a:r>
              <a:rPr lang="en-US" b="1" dirty="0"/>
              <a:t>no code bodies</a:t>
            </a:r>
            <a:endParaRPr lang="en-US" dirty="0"/>
          </a:p>
          <a:p>
            <a:endParaRPr lang="en-US" dirty="0"/>
          </a:p>
          <a:p>
            <a:r>
              <a:rPr lang="en-US" dirty="0"/>
              <a:t>When to use:</a:t>
            </a:r>
          </a:p>
          <a:p>
            <a:pPr lvl="1"/>
            <a:r>
              <a:rPr lang="en-US" dirty="0"/>
              <a:t>When abstracting an idea that has multiple, different implementations</a:t>
            </a:r>
          </a:p>
        </p:txBody>
      </p:sp>
    </p:spTree>
    <p:extLst>
      <p:ext uri="{BB962C8B-B14F-4D97-AF65-F5344CB8AC3E}">
        <p14:creationId xmlns:p14="http://schemas.microsoft.com/office/powerpoint/2010/main" val="36740815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Interface Types: Key Idea</a:t>
            </a:r>
          </a:p>
        </p:txBody>
      </p:sp>
      <p:sp>
        <p:nvSpPr>
          <p:cNvPr id="2" name="Content Placeholder 1"/>
          <p:cNvSpPr>
            <a:spLocks noGrp="1"/>
          </p:cNvSpPr>
          <p:nvPr>
            <p:ph idx="1"/>
          </p:nvPr>
        </p:nvSpPr>
        <p:spPr>
          <a:xfrm>
            <a:off x="457200" y="1600200"/>
            <a:ext cx="8229600" cy="5105400"/>
          </a:xfrm>
        </p:spPr>
        <p:txBody>
          <a:bodyPr>
            <a:normAutofit/>
          </a:bodyPr>
          <a:lstStyle/>
          <a:p>
            <a:pPr>
              <a:defRPr/>
            </a:pPr>
            <a:r>
              <a:rPr lang="en-US" dirty="0"/>
              <a:t>Interface types are like a </a:t>
            </a:r>
            <a:r>
              <a:rPr lang="en-US" b="1" dirty="0">
                <a:solidFill>
                  <a:schemeClr val="accent2"/>
                </a:solidFill>
              </a:rPr>
              <a:t>contract</a:t>
            </a:r>
          </a:p>
          <a:p>
            <a:pPr>
              <a:defRPr/>
            </a:pPr>
            <a:endParaRPr lang="en-US" dirty="0"/>
          </a:p>
          <a:p>
            <a:pPr>
              <a:defRPr/>
            </a:pPr>
            <a:r>
              <a:rPr lang="en-US" dirty="0"/>
              <a:t>A class can promise to </a:t>
            </a:r>
            <a:r>
              <a:rPr lang="en-US" b="1" dirty="0">
                <a:solidFill>
                  <a:schemeClr val="accent3"/>
                </a:solidFill>
              </a:rPr>
              <a:t>implement</a:t>
            </a:r>
            <a:r>
              <a:rPr lang="en-US" dirty="0"/>
              <a:t> an interface</a:t>
            </a:r>
          </a:p>
          <a:p>
            <a:pPr marL="457200" lvl="1" indent="0">
              <a:buNone/>
              <a:defRPr/>
            </a:pPr>
            <a:endParaRPr lang="en-US" dirty="0"/>
          </a:p>
          <a:p>
            <a:pPr>
              <a:defRPr/>
            </a:pPr>
            <a:r>
              <a:rPr lang="en-US" dirty="0"/>
              <a:t>Any client code that </a:t>
            </a:r>
            <a:r>
              <a:rPr lang="en-US" b="1" dirty="0"/>
              <a:t>uses </a:t>
            </a:r>
            <a:r>
              <a:rPr lang="en-US" dirty="0"/>
              <a:t>the interface can automatically use new classes that implement the interface!</a:t>
            </a:r>
          </a:p>
        </p:txBody>
      </p:sp>
    </p:spTree>
    <p:extLst>
      <p:ext uri="{BB962C8B-B14F-4D97-AF65-F5344CB8AC3E}">
        <p14:creationId xmlns:p14="http://schemas.microsoft.com/office/powerpoint/2010/main" val="32291024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a:t>Notation: In Code</a:t>
            </a:r>
          </a:p>
        </p:txBody>
      </p:sp>
      <p:sp>
        <p:nvSpPr>
          <p:cNvPr id="6" name="Rectangle 5"/>
          <p:cNvSpPr/>
          <p:nvPr/>
        </p:nvSpPr>
        <p:spPr>
          <a:xfrm>
            <a:off x="1371600" y="1203325"/>
            <a:ext cx="7696200" cy="4156075"/>
          </a:xfrm>
          <a:prstGeom prst="rect">
            <a:avLst/>
          </a:prstGeom>
          <a:ln>
            <a:solidFill>
              <a:schemeClr val="accent1">
                <a:shade val="50000"/>
              </a:schemeClr>
            </a:solidFill>
          </a:ln>
        </p:spPr>
        <p:txBody>
          <a:bodyPr wrap="square">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a:t>
            </a:r>
            <a:r>
              <a:rPr lang="en-US" sz="2400" dirty="0" err="1">
                <a:latin typeface="Consolas" pitchFamily="49" charset="0"/>
              </a:rPr>
              <a:t>InterfaceName</a:t>
            </a:r>
            <a:r>
              <a:rPr lang="en-US" sz="2400" dirty="0">
                <a:latin typeface="Consolas" pitchFamily="49" charset="0"/>
              </a:rPr>
              <a:t> {</a:t>
            </a:r>
          </a:p>
          <a:p>
            <a:pPr>
              <a:defRPr/>
            </a:pPr>
            <a:r>
              <a:rPr lang="en-US" sz="2400" dirty="0">
                <a:latin typeface="Consolas" pitchFamily="49" charset="0"/>
              </a:rPr>
              <a:t>	/**</a:t>
            </a:r>
          </a:p>
          <a:p>
            <a:pPr>
              <a:defRPr/>
            </a:pPr>
            <a:r>
              <a:rPr lang="en-US" sz="2400" dirty="0">
                <a:latin typeface="Consolas" pitchFamily="49" charset="0"/>
              </a:rPr>
              <a:t>	 *  regular </a:t>
            </a:r>
            <a:r>
              <a:rPr lang="en-US" sz="2400" dirty="0" err="1">
                <a:latin typeface="Consolas" pitchFamily="49" charset="0"/>
              </a:rPr>
              <a:t>javadocs</a:t>
            </a:r>
            <a:endParaRPr lang="en-US" sz="2400" dirty="0">
              <a:latin typeface="Consolas" pitchFamily="49" charset="0"/>
            </a:endParaRPr>
          </a:p>
          <a:p>
            <a:pPr>
              <a:defRPr/>
            </a:pPr>
            <a:r>
              <a:rPr lang="en-US" sz="2400" dirty="0">
                <a:latin typeface="Consolas" pitchFamily="49" charset="0"/>
              </a:rPr>
              <a:t>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t>
            </a:r>
            <a:r>
              <a:rPr lang="en-US" sz="2400" dirty="0" err="1">
                <a:latin typeface="Consolas" pitchFamily="49" charset="0"/>
              </a:rPr>
              <a:t>methodName</a:t>
            </a:r>
            <a:r>
              <a:rPr lang="en-US" sz="2400" dirty="0">
                <a:latin typeface="Consolas" pitchFamily="49" charset="0"/>
              </a:rPr>
              <a:t>(</a:t>
            </a:r>
            <a:r>
              <a:rPr lang="en-US" sz="2400" dirty="0" err="1">
                <a:latin typeface="Consolas" pitchFamily="49" charset="0"/>
              </a:rPr>
              <a:t>int</a:t>
            </a:r>
            <a:r>
              <a:rPr lang="en-US" sz="2400" dirty="0">
                <a:latin typeface="Consolas" pitchFamily="49" charset="0"/>
              </a:rPr>
              <a:t> x, </a:t>
            </a:r>
            <a:r>
              <a:rPr lang="en-US" sz="2400" dirty="0" err="1">
                <a:latin typeface="Consolas" pitchFamily="49" charset="0"/>
              </a:rPr>
              <a:t>int</a:t>
            </a:r>
            <a:r>
              <a:rPr lang="en-US" sz="2400" dirty="0">
                <a:latin typeface="Consolas" pitchFamily="49" charset="0"/>
              </a:rPr>
              <a:t> y);</a:t>
            </a:r>
          </a:p>
          <a:p>
            <a:pPr>
              <a:defRPr/>
            </a:pPr>
            <a:endParaRPr lang="en-US" sz="2400" dirty="0">
              <a:latin typeface="Consolas" pitchFamily="49" charset="0"/>
            </a:endParaRPr>
          </a:p>
          <a:p>
            <a:pPr>
              <a:defRPr/>
            </a:pPr>
            <a:r>
              <a:rPr lang="en-US" sz="2400" dirty="0">
                <a:latin typeface="Consolas" pitchFamily="49" charset="0"/>
              </a:rPr>
              <a:t>	/**</a:t>
            </a:r>
          </a:p>
          <a:p>
            <a:pPr>
              <a:defRPr/>
            </a:pPr>
            <a:r>
              <a:rPr lang="en-US" sz="2400" dirty="0">
                <a:latin typeface="Consolas" pitchFamily="49" charset="0"/>
              </a:rPr>
              <a:t>	 *  regular </a:t>
            </a:r>
            <a:r>
              <a:rPr lang="en-US" sz="2400" dirty="0" err="1">
                <a:latin typeface="Consolas" pitchFamily="49" charset="0"/>
              </a:rPr>
              <a:t>javadocs</a:t>
            </a:r>
            <a:r>
              <a:rPr lang="en-US" sz="2400" dirty="0">
                <a:latin typeface="Consolas" pitchFamily="49" charset="0"/>
              </a:rPr>
              <a:t> here</a:t>
            </a:r>
          </a:p>
          <a:p>
            <a:pPr>
              <a:defRPr/>
            </a:pPr>
            <a:r>
              <a:rPr lang="en-US" sz="2400" dirty="0">
                <a:latin typeface="Consolas" pitchFamily="49" charset="0"/>
              </a:rPr>
              <a:t>	 */</a:t>
            </a:r>
          </a:p>
          <a:p>
            <a:pPr>
              <a:defRPr/>
            </a:pPr>
            <a:r>
              <a:rPr lang="en-US" sz="2400" dirty="0">
                <a:latin typeface="Consolas" pitchFamily="49" charset="0"/>
              </a:rPr>
              <a:t>	</a:t>
            </a:r>
            <a:r>
              <a:rPr lang="en-US" sz="2400" dirty="0" err="1">
                <a:latin typeface="Consolas" pitchFamily="49" charset="0"/>
              </a:rPr>
              <a:t>int</a:t>
            </a:r>
            <a:r>
              <a:rPr lang="en-US" sz="2400" dirty="0">
                <a:latin typeface="Consolas" pitchFamily="49" charset="0"/>
              </a:rPr>
              <a:t> </a:t>
            </a:r>
            <a:r>
              <a:rPr lang="en-US" sz="2400" dirty="0" err="1">
                <a:latin typeface="Consolas" pitchFamily="49" charset="0"/>
              </a:rPr>
              <a:t>doSomething</a:t>
            </a:r>
            <a:r>
              <a:rPr lang="en-US" sz="2400" dirty="0">
                <a:latin typeface="Consolas" pitchFamily="49" charset="0"/>
              </a:rPr>
              <a:t>(Graphics2D g);</a:t>
            </a:r>
          </a:p>
          <a:p>
            <a:pPr>
              <a:defRPr/>
            </a:pPr>
            <a:r>
              <a:rPr lang="en-US" sz="2400" dirty="0">
                <a:latin typeface="Consolas" pitchFamily="49" charset="0"/>
              </a:rPr>
              <a:t>}</a:t>
            </a:r>
          </a:p>
        </p:txBody>
      </p:sp>
      <p:sp>
        <p:nvSpPr>
          <p:cNvPr id="7" name="Rectangle 6"/>
          <p:cNvSpPr/>
          <p:nvPr/>
        </p:nvSpPr>
        <p:spPr>
          <a:xfrm>
            <a:off x="457200" y="5486400"/>
            <a:ext cx="8458200" cy="1200150"/>
          </a:xfrm>
          <a:prstGeom prst="rect">
            <a:avLst/>
          </a:prstGeom>
          <a:ln>
            <a:solidFill>
              <a:schemeClr val="accent1">
                <a:shade val="50000"/>
              </a:schemeClr>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a:t>
            </a:r>
            <a:r>
              <a:rPr lang="en-US" sz="2400" dirty="0" err="1">
                <a:latin typeface="Consolas" pitchFamily="49" charset="0"/>
              </a:rPr>
              <a:t>SomeClass</a:t>
            </a:r>
            <a:r>
              <a:rPr lang="en-US" sz="2400" dirty="0">
                <a:latin typeface="Consolas" pitchFamily="49" charset="0"/>
              </a:rPr>
              <a:t> </a:t>
            </a:r>
            <a:r>
              <a:rPr lang="en-US" sz="2400" b="1" dirty="0">
                <a:latin typeface="Consolas" pitchFamily="49" charset="0"/>
              </a:rPr>
              <a:t>implements</a:t>
            </a:r>
            <a:r>
              <a:rPr lang="en-US" sz="2400" dirty="0">
                <a:latin typeface="Consolas" pitchFamily="49" charset="0"/>
              </a:rPr>
              <a:t> </a:t>
            </a:r>
            <a:r>
              <a:rPr lang="en-US" sz="2400" dirty="0" err="1">
                <a:latin typeface="Consolas" pitchFamily="49" charset="0"/>
              </a:rPr>
              <a:t>InterfaceName</a:t>
            </a:r>
            <a:r>
              <a:rPr lang="en-US" sz="2400" dirty="0">
                <a:latin typeface="Consolas" pitchFamily="49" charset="0"/>
              </a:rPr>
              <a:t> {</a:t>
            </a:r>
            <a:br>
              <a:rPr lang="en-US" sz="2400" dirty="0">
                <a:latin typeface="Consolas" pitchFamily="49" charset="0"/>
              </a:rPr>
            </a:br>
            <a:r>
              <a:rPr lang="en-US" sz="2400" dirty="0">
                <a:latin typeface="Consolas" pitchFamily="49" charset="0"/>
              </a:rPr>
              <a:t>	…</a:t>
            </a:r>
            <a:br>
              <a:rPr lang="en-US" sz="2400" dirty="0">
                <a:latin typeface="Consolas" pitchFamily="49" charset="0"/>
              </a:rPr>
            </a:br>
            <a:r>
              <a:rPr lang="en-US" sz="2400" dirty="0">
                <a:latin typeface="Consolas" pitchFamily="49" charset="0"/>
              </a:rPr>
              <a:t>}</a:t>
            </a:r>
          </a:p>
        </p:txBody>
      </p:sp>
      <p:sp>
        <p:nvSpPr>
          <p:cNvPr id="9" name="Line Callout 2 8"/>
          <p:cNvSpPr/>
          <p:nvPr/>
        </p:nvSpPr>
        <p:spPr>
          <a:xfrm>
            <a:off x="7315200" y="3429000"/>
            <a:ext cx="1752600" cy="990600"/>
          </a:xfrm>
          <a:prstGeom prst="borderCallout2">
            <a:avLst>
              <a:gd name="adj1" fmla="val 18750"/>
              <a:gd name="adj2" fmla="val -8333"/>
              <a:gd name="adj3" fmla="val 18750"/>
              <a:gd name="adj4" fmla="val -16667"/>
              <a:gd name="adj5" fmla="val -32730"/>
              <a:gd name="adj6" fmla="val -10142"/>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dirty="0"/>
              <a:t>No method body, just a semi-colon</a:t>
            </a:r>
          </a:p>
        </p:txBody>
      </p:sp>
      <p:sp>
        <p:nvSpPr>
          <p:cNvPr id="10" name="Line Callout 2 9"/>
          <p:cNvSpPr/>
          <p:nvPr/>
        </p:nvSpPr>
        <p:spPr>
          <a:xfrm flipH="1">
            <a:off x="228600" y="3429000"/>
            <a:ext cx="1981200" cy="1295400"/>
          </a:xfrm>
          <a:prstGeom prst="borderCallout2">
            <a:avLst>
              <a:gd name="adj1" fmla="val -2427"/>
              <a:gd name="adj2" fmla="val 34936"/>
              <a:gd name="adj3" fmla="val -38603"/>
              <a:gd name="adj4" fmla="val 36410"/>
              <a:gd name="adj5" fmla="val -37174"/>
              <a:gd name="adj6" fmla="val 7575"/>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dirty="0"/>
              <a:t>Automatically public, so we don’t specify it, but it is legal to specify public</a:t>
            </a:r>
          </a:p>
        </p:txBody>
      </p:sp>
      <p:sp>
        <p:nvSpPr>
          <p:cNvPr id="11" name="Line Callout 2 10"/>
          <p:cNvSpPr/>
          <p:nvPr/>
        </p:nvSpPr>
        <p:spPr>
          <a:xfrm flipH="1">
            <a:off x="1219200" y="5943600"/>
            <a:ext cx="5638800" cy="838200"/>
          </a:xfrm>
          <a:prstGeom prst="borderCallout2">
            <a:avLst>
              <a:gd name="adj1" fmla="val 18750"/>
              <a:gd name="adj2" fmla="val -2579"/>
              <a:gd name="adj3" fmla="val 50529"/>
              <a:gd name="adj4" fmla="val -11174"/>
              <a:gd name="adj5" fmla="val 13347"/>
              <a:gd name="adj6" fmla="val -9205"/>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b="1" dirty="0" err="1"/>
              <a:t>SomeClass</a:t>
            </a:r>
            <a:r>
              <a:rPr lang="en-US" b="1" dirty="0"/>
              <a:t> </a:t>
            </a:r>
            <a:r>
              <a:rPr lang="en-US" dirty="0"/>
              <a:t>promises to implement all the methods declared in the </a:t>
            </a:r>
            <a:r>
              <a:rPr lang="en-US" b="1" dirty="0" err="1"/>
              <a:t>InterfaceName</a:t>
            </a:r>
            <a:r>
              <a:rPr lang="en-US" b="1" dirty="0"/>
              <a:t> </a:t>
            </a:r>
            <a:r>
              <a:rPr lang="en-US" dirty="0"/>
              <a:t>interface</a:t>
            </a:r>
          </a:p>
        </p:txBody>
      </p:sp>
    </p:spTree>
    <p:extLst>
      <p:ext uri="{BB962C8B-B14F-4D97-AF65-F5344CB8AC3E}">
        <p14:creationId xmlns:p14="http://schemas.microsoft.com/office/powerpoint/2010/main" val="318122503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9050"/>
            <a:ext cx="8229600" cy="1143000"/>
          </a:xfrm>
        </p:spPr>
        <p:txBody>
          <a:bodyPr/>
          <a:lstStyle/>
          <a:p>
            <a:pPr fontAlgn="auto">
              <a:spcAft>
                <a:spcPts val="0"/>
              </a:spcAft>
              <a:defRPr/>
            </a:pPr>
            <a:r>
              <a:rPr lang="en-US" dirty="0"/>
              <a:t>Notation: In Code – Example 1</a:t>
            </a:r>
          </a:p>
        </p:txBody>
      </p:sp>
      <p:sp>
        <p:nvSpPr>
          <p:cNvPr id="6" name="Rectangle 5"/>
          <p:cNvSpPr/>
          <p:nvPr/>
        </p:nvSpPr>
        <p:spPr>
          <a:xfrm>
            <a:off x="533400" y="990600"/>
            <a:ext cx="7696200" cy="1569660"/>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Drivable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a:t>
            </a:r>
            <a:r>
              <a:rPr lang="en-US" sz="2400" dirty="0" err="1">
                <a:latin typeface="Consolas" pitchFamily="49" charset="0"/>
              </a:rPr>
              <a:t>dir</a:t>
            </a:r>
            <a:r>
              <a:rPr lang="en-US" sz="2400" dirty="0">
                <a:latin typeface="Consolas" pitchFamily="49" charset="0"/>
              </a:rPr>
              <a:t>);</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a:t>
            </a:r>
          </a:p>
          <a:p>
            <a:pPr>
              <a:defRPr/>
            </a:pPr>
            <a:r>
              <a:rPr lang="en-US" sz="2400" dirty="0">
                <a:latin typeface="Consolas" pitchFamily="49" charset="0"/>
              </a:rPr>
              <a:t>}  // this describes the 'what it does'</a:t>
            </a:r>
          </a:p>
        </p:txBody>
      </p:sp>
      <p:sp>
        <p:nvSpPr>
          <p:cNvPr id="7" name="Rectangle 6"/>
          <p:cNvSpPr/>
          <p:nvPr/>
        </p:nvSpPr>
        <p:spPr>
          <a:xfrm>
            <a:off x="482600" y="2772985"/>
            <a:ext cx="8458200" cy="3785652"/>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Car </a:t>
            </a:r>
            <a:r>
              <a:rPr lang="en-US" sz="2400" b="1" dirty="0">
                <a:latin typeface="Consolas" pitchFamily="49" charset="0"/>
              </a:rPr>
              <a:t>implements</a:t>
            </a:r>
            <a:r>
              <a:rPr lang="en-US" sz="2400" dirty="0">
                <a:latin typeface="Consolas" pitchFamily="49" charset="0"/>
              </a:rPr>
              <a:t> Drivable {</a:t>
            </a:r>
            <a:br>
              <a:rPr lang="en-US" sz="2400" dirty="0">
                <a:latin typeface="Consolas" pitchFamily="49" charset="0"/>
              </a:rPr>
            </a:b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direction) {</a:t>
            </a:r>
          </a:p>
          <a:p>
            <a:pPr>
              <a:defRPr/>
            </a:pPr>
            <a:r>
              <a:rPr lang="en-US" sz="2400" dirty="0">
                <a:latin typeface="Consolas" pitchFamily="49" charset="0"/>
              </a:rPr>
              <a:t>	... // this captures the 'how it does it'</a:t>
            </a:r>
          </a:p>
          <a:p>
            <a:pPr>
              <a:defRPr/>
            </a:pPr>
            <a:r>
              <a:rPr lang="en-US" sz="2400" dirty="0">
                <a:latin typeface="Consolas" pitchFamily="49" charset="0"/>
              </a:rPr>
              <a:t>	}</a:t>
            </a:r>
          </a:p>
          <a:p>
            <a:pPr>
              <a:defRPr/>
            </a:pP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 {</a:t>
            </a:r>
          </a:p>
          <a:p>
            <a:pPr>
              <a:defRPr/>
            </a:pPr>
            <a:r>
              <a:rPr lang="en-US" sz="2400" dirty="0">
                <a:latin typeface="Consolas" pitchFamily="49" charset="0"/>
              </a:rPr>
              <a:t>	 ... // this captures the 'how it does it'</a:t>
            </a:r>
          </a:p>
          <a:p>
            <a:pPr>
              <a:defRPr/>
            </a:pPr>
            <a:r>
              <a:rPr lang="en-US" sz="2400" dirty="0">
                <a:latin typeface="Consolas" pitchFamily="49" charset="0"/>
              </a:rPr>
              <a:t>	}</a:t>
            </a:r>
            <a:br>
              <a:rPr lang="en-US" sz="2400" dirty="0">
                <a:latin typeface="Consolas" pitchFamily="49" charset="0"/>
              </a:rPr>
            </a:br>
            <a:r>
              <a:rPr lang="en-US" sz="2400" dirty="0">
                <a:latin typeface="Consolas" pitchFamily="49" charset="0"/>
              </a:rPr>
              <a:t>}</a:t>
            </a:r>
            <a:r>
              <a:rPr lang="en-US" sz="2000" dirty="0">
                <a:latin typeface="Consolas" pitchFamily="49" charset="0"/>
              </a:rPr>
              <a:t> // 'what' and 'how' are called separation of concerns</a:t>
            </a:r>
          </a:p>
        </p:txBody>
      </p:sp>
    </p:spTree>
    <p:extLst>
      <p:ext uri="{BB962C8B-B14F-4D97-AF65-F5344CB8AC3E}">
        <p14:creationId xmlns:p14="http://schemas.microsoft.com/office/powerpoint/2010/main" val="42928172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9050"/>
            <a:ext cx="8229600" cy="1143000"/>
          </a:xfrm>
        </p:spPr>
        <p:txBody>
          <a:bodyPr/>
          <a:lstStyle/>
          <a:p>
            <a:pPr fontAlgn="auto">
              <a:spcAft>
                <a:spcPts val="0"/>
              </a:spcAft>
              <a:defRPr/>
            </a:pPr>
            <a:r>
              <a:rPr lang="en-US" dirty="0"/>
              <a:t>Notation: @Override Annotation</a:t>
            </a:r>
          </a:p>
        </p:txBody>
      </p:sp>
      <p:sp>
        <p:nvSpPr>
          <p:cNvPr id="7" name="Rectangle 6"/>
          <p:cNvSpPr/>
          <p:nvPr/>
        </p:nvSpPr>
        <p:spPr>
          <a:xfrm>
            <a:off x="457200" y="3200400"/>
            <a:ext cx="8458200" cy="3416320"/>
          </a:xfrm>
          <a:prstGeom prst="rect">
            <a:avLst/>
          </a:prstGeom>
          <a:ln w="19050">
            <a:solidFill>
              <a:schemeClr val="accent1"/>
            </a:solidFill>
          </a:ln>
        </p:spPr>
        <p:txBody>
          <a:bodyPr>
            <a:spAutoFit/>
          </a:bodyPr>
          <a:lstStyle/>
          <a:p>
            <a:pPr>
              <a:defRPr/>
            </a:pPr>
            <a:r>
              <a:rPr lang="en-US" sz="2000" dirty="0">
                <a:latin typeface="+mn-lt"/>
              </a:rPr>
              <a:t>// </a:t>
            </a:r>
            <a:r>
              <a:rPr lang="en-US" sz="2000" dirty="0">
                <a:latin typeface="+mn-lt"/>
                <a:hlinkClick r:id="rId3"/>
              </a:rPr>
              <a:t>The Java Tutorials on Annotations</a:t>
            </a:r>
            <a:r>
              <a:rPr lang="en-US" sz="2000" dirty="0">
                <a:latin typeface="+mn-lt"/>
              </a:rPr>
              <a:t> &lt;-- Click here to learn more</a:t>
            </a:r>
          </a:p>
          <a:p>
            <a:pPr>
              <a:defRPr/>
            </a:pPr>
            <a:endParaRPr lang="en-US" b="1" dirty="0">
              <a:latin typeface="Consolas" pitchFamily="49" charset="0"/>
            </a:endParaRPr>
          </a:p>
          <a:p>
            <a:pPr>
              <a:defRPr/>
            </a:pPr>
            <a:r>
              <a:rPr lang="en-US" b="1" dirty="0">
                <a:latin typeface="Consolas" pitchFamily="49" charset="0"/>
              </a:rPr>
              <a:t>public</a:t>
            </a:r>
            <a:r>
              <a:rPr lang="en-US" dirty="0">
                <a:latin typeface="Consolas" pitchFamily="49" charset="0"/>
              </a:rPr>
              <a:t> </a:t>
            </a:r>
            <a:r>
              <a:rPr lang="en-US" b="1" dirty="0">
                <a:latin typeface="Consolas" pitchFamily="49" charset="0"/>
              </a:rPr>
              <a:t>class</a:t>
            </a:r>
            <a:r>
              <a:rPr lang="en-US" dirty="0">
                <a:latin typeface="Consolas" pitchFamily="49" charset="0"/>
              </a:rPr>
              <a:t> Car </a:t>
            </a:r>
            <a:r>
              <a:rPr lang="en-US" b="1" dirty="0">
                <a:latin typeface="Consolas" pitchFamily="49" charset="0"/>
              </a:rPr>
              <a:t>implements</a:t>
            </a:r>
            <a:r>
              <a:rPr lang="en-US" dirty="0">
                <a:latin typeface="Consolas" pitchFamily="49" charset="0"/>
              </a:rPr>
              <a:t> Drivable {</a:t>
            </a:r>
            <a:br>
              <a:rPr lang="en-US" dirty="0">
                <a:latin typeface="Consolas" pitchFamily="49" charset="0"/>
              </a:rPr>
            </a:br>
            <a:r>
              <a:rPr lang="en-US" dirty="0">
                <a:latin typeface="Consolas" pitchFamily="49" charset="0"/>
              </a:rPr>
              <a:t>	</a:t>
            </a:r>
            <a:r>
              <a:rPr lang="en-US" dirty="0">
                <a:highlight>
                  <a:srgbClr val="FFFF00"/>
                </a:highlight>
                <a:latin typeface="Consolas" pitchFamily="49" charset="0"/>
              </a:rPr>
              <a:t>@Override</a:t>
            </a:r>
            <a:r>
              <a:rPr lang="en-US" dirty="0">
                <a:latin typeface="Consolas" pitchFamily="49" charset="0"/>
              </a:rPr>
              <a:t>	</a:t>
            </a:r>
          </a:p>
          <a:p>
            <a:pPr>
              <a:defRPr/>
            </a:pPr>
            <a:r>
              <a:rPr lang="en-US" dirty="0">
                <a:latin typeface="Consolas" pitchFamily="49" charset="0"/>
              </a:rPr>
              <a:t>	</a:t>
            </a:r>
            <a:r>
              <a:rPr lang="en-US" b="1" dirty="0">
                <a:latin typeface="Consolas" pitchFamily="49" charset="0"/>
              </a:rPr>
              <a:t>public</a:t>
            </a:r>
            <a:r>
              <a:rPr lang="en-US" dirty="0">
                <a:latin typeface="Consolas" pitchFamily="49" charset="0"/>
              </a:rPr>
              <a:t> </a:t>
            </a:r>
            <a:r>
              <a:rPr lang="en-US" b="1" dirty="0">
                <a:latin typeface="Consolas" pitchFamily="49" charset="0"/>
              </a:rPr>
              <a:t>void</a:t>
            </a:r>
            <a:r>
              <a:rPr lang="en-US" dirty="0">
                <a:latin typeface="Consolas" pitchFamily="49" charset="0"/>
              </a:rPr>
              <a:t> turn(double direction) {</a:t>
            </a:r>
          </a:p>
          <a:p>
            <a:pPr>
              <a:defRPr/>
            </a:pPr>
            <a:r>
              <a:rPr lang="en-US" dirty="0">
                <a:latin typeface="Consolas" pitchFamily="49" charset="0"/>
              </a:rPr>
              <a:t>	... // this captures the 'how it does it'</a:t>
            </a:r>
          </a:p>
          <a:p>
            <a:pPr>
              <a:defRPr/>
            </a:pPr>
            <a:r>
              <a:rPr lang="en-US" dirty="0">
                <a:latin typeface="Consolas" pitchFamily="49" charset="0"/>
              </a:rPr>
              <a:t>	}</a:t>
            </a:r>
          </a:p>
          <a:p>
            <a:pPr>
              <a:defRPr/>
            </a:pPr>
            <a:r>
              <a:rPr lang="en-US" dirty="0">
                <a:latin typeface="Consolas" pitchFamily="49" charset="0"/>
              </a:rPr>
              <a:t>	</a:t>
            </a:r>
            <a:r>
              <a:rPr lang="en-US" dirty="0">
                <a:highlight>
                  <a:srgbClr val="FFFF00"/>
                </a:highlight>
                <a:latin typeface="Consolas" pitchFamily="49" charset="0"/>
              </a:rPr>
              <a:t>@Override</a:t>
            </a:r>
            <a:r>
              <a:rPr lang="en-US" dirty="0">
                <a:latin typeface="Consolas" pitchFamily="49" charset="0"/>
              </a:rPr>
              <a:t>	</a:t>
            </a:r>
          </a:p>
          <a:p>
            <a:pPr>
              <a:defRPr/>
            </a:pPr>
            <a:r>
              <a:rPr lang="en-US" dirty="0">
                <a:latin typeface="Consolas" pitchFamily="49" charset="0"/>
              </a:rPr>
              <a:t>	</a:t>
            </a:r>
            <a:r>
              <a:rPr lang="en-US" b="1" dirty="0">
                <a:latin typeface="Consolas" pitchFamily="49" charset="0"/>
              </a:rPr>
              <a:t>public</a:t>
            </a:r>
            <a:r>
              <a:rPr lang="en-US" dirty="0">
                <a:latin typeface="Consolas" pitchFamily="49" charset="0"/>
              </a:rPr>
              <a:t> </a:t>
            </a:r>
            <a:r>
              <a:rPr lang="en-US" b="1" dirty="0">
                <a:latin typeface="Consolas" pitchFamily="49" charset="0"/>
              </a:rPr>
              <a:t>void</a:t>
            </a:r>
            <a:r>
              <a:rPr lang="en-US" dirty="0">
                <a:latin typeface="Consolas" pitchFamily="49" charset="0"/>
              </a:rPr>
              <a:t> accelerate(double force) {</a:t>
            </a:r>
          </a:p>
          <a:p>
            <a:pPr>
              <a:defRPr/>
            </a:pPr>
            <a:r>
              <a:rPr lang="en-US" dirty="0">
                <a:latin typeface="Consolas" pitchFamily="49" charset="0"/>
              </a:rPr>
              <a:t>	 ... // this captures the 'how it does it'</a:t>
            </a:r>
          </a:p>
          <a:p>
            <a:pPr>
              <a:defRPr/>
            </a:pPr>
            <a:r>
              <a:rPr lang="en-US" dirty="0">
                <a:latin typeface="Consolas" pitchFamily="49" charset="0"/>
              </a:rPr>
              <a:t>	}</a:t>
            </a:r>
            <a:br>
              <a:rPr lang="en-US" dirty="0">
                <a:latin typeface="Consolas" pitchFamily="49" charset="0"/>
              </a:rPr>
            </a:br>
            <a:r>
              <a:rPr lang="en-US" dirty="0">
                <a:latin typeface="Consolas" pitchFamily="49" charset="0"/>
              </a:rPr>
              <a:t>}</a:t>
            </a:r>
          </a:p>
        </p:txBody>
      </p:sp>
      <p:pic>
        <p:nvPicPr>
          <p:cNvPr id="3" name="Picture 2" descr="Graphical user interface, text, application, email&#10;&#10;Description automatically generated">
            <a:extLst>
              <a:ext uri="{FF2B5EF4-FFF2-40B4-BE49-F238E27FC236}">
                <a16:creationId xmlns:a16="http://schemas.microsoft.com/office/drawing/2014/main" id="{173A4CED-F26A-AE4C-A40E-11F2ACA0F09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 y="914400"/>
            <a:ext cx="8696526" cy="2133600"/>
          </a:xfrm>
          <a:prstGeom prst="rect">
            <a:avLst/>
          </a:prstGeom>
        </p:spPr>
      </p:pic>
    </p:spTree>
    <p:extLst>
      <p:ext uri="{BB962C8B-B14F-4D97-AF65-F5344CB8AC3E}">
        <p14:creationId xmlns:p14="http://schemas.microsoft.com/office/powerpoint/2010/main" val="30192276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482600" y="2772985"/>
            <a:ext cx="8458200" cy="3785652"/>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Truck </a:t>
            </a:r>
            <a:r>
              <a:rPr lang="en-US" sz="2400" b="1" dirty="0">
                <a:latin typeface="Consolas" pitchFamily="49" charset="0"/>
              </a:rPr>
              <a:t>implements</a:t>
            </a:r>
            <a:r>
              <a:rPr lang="en-US" sz="2400" dirty="0">
                <a:latin typeface="Consolas" pitchFamily="49" charset="0"/>
              </a:rPr>
              <a:t> Drivable {</a:t>
            </a:r>
            <a:br>
              <a:rPr lang="en-US" sz="2400" dirty="0">
                <a:latin typeface="Consolas" pitchFamily="49" charset="0"/>
              </a:rPr>
            </a:b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direction) {</a:t>
            </a:r>
          </a:p>
          <a:p>
            <a:pPr>
              <a:defRPr/>
            </a:pPr>
            <a:r>
              <a:rPr lang="en-US" sz="2400" dirty="0">
                <a:latin typeface="Consolas" pitchFamily="49" charset="0"/>
              </a:rPr>
              <a:t>		...</a:t>
            </a:r>
          </a:p>
          <a:p>
            <a:pPr>
              <a:defRPr/>
            </a:pPr>
            <a:r>
              <a:rPr lang="en-US" sz="2400" dirty="0">
                <a:latin typeface="Consolas" pitchFamily="49" charset="0"/>
              </a:rPr>
              <a:t>	}</a:t>
            </a:r>
          </a:p>
          <a:p>
            <a:pPr>
              <a:defRPr/>
            </a:pP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 {</a:t>
            </a:r>
          </a:p>
          <a:p>
            <a:pPr>
              <a:defRPr/>
            </a:pPr>
            <a:r>
              <a:rPr lang="en-US" sz="2400" dirty="0">
                <a:latin typeface="Consolas" pitchFamily="49" charset="0"/>
              </a:rPr>
              <a:t>		...</a:t>
            </a:r>
          </a:p>
          <a:p>
            <a:pPr>
              <a:defRPr/>
            </a:pPr>
            <a:r>
              <a:rPr lang="en-US" sz="2400" dirty="0">
                <a:latin typeface="Consolas" pitchFamily="49" charset="0"/>
              </a:rPr>
              <a:t>	}</a:t>
            </a:r>
            <a:br>
              <a:rPr lang="en-US" sz="2400" dirty="0">
                <a:latin typeface="Consolas" pitchFamily="49" charset="0"/>
              </a:rPr>
            </a:br>
            <a:r>
              <a:rPr lang="en-US" sz="2400" dirty="0">
                <a:latin typeface="Consolas" pitchFamily="49" charset="0"/>
              </a:rPr>
              <a:t>}</a:t>
            </a:r>
          </a:p>
        </p:txBody>
      </p:sp>
      <p:sp>
        <p:nvSpPr>
          <p:cNvPr id="11" name="Title 3">
            <a:extLst>
              <a:ext uri="{FF2B5EF4-FFF2-40B4-BE49-F238E27FC236}">
                <a16:creationId xmlns:a16="http://schemas.microsoft.com/office/drawing/2014/main" id="{4375B2BC-0D3A-3E42-8FA8-353BB615BF01}"/>
              </a:ext>
            </a:extLst>
          </p:cNvPr>
          <p:cNvSpPr txBox="1">
            <a:spLocks/>
          </p:cNvSpPr>
          <p:nvPr/>
        </p:nvSpPr>
        <p:spPr>
          <a:xfrm>
            <a:off x="457200" y="19050"/>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fontAlgn="auto">
              <a:spcAft>
                <a:spcPts val="0"/>
              </a:spcAft>
              <a:defRPr/>
            </a:pPr>
            <a:r>
              <a:rPr lang="en-US" dirty="0"/>
              <a:t>Notation: In Code – Example 2</a:t>
            </a:r>
          </a:p>
        </p:txBody>
      </p:sp>
      <p:sp>
        <p:nvSpPr>
          <p:cNvPr id="12" name="Rectangle 11">
            <a:extLst>
              <a:ext uri="{FF2B5EF4-FFF2-40B4-BE49-F238E27FC236}">
                <a16:creationId xmlns:a16="http://schemas.microsoft.com/office/drawing/2014/main" id="{50685E5E-2A8B-4849-8C0A-6DB67DB73C5E}"/>
              </a:ext>
            </a:extLst>
          </p:cNvPr>
          <p:cNvSpPr/>
          <p:nvPr/>
        </p:nvSpPr>
        <p:spPr>
          <a:xfrm>
            <a:off x="533400" y="990600"/>
            <a:ext cx="7696200" cy="1569660"/>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Drivable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a:t>
            </a:r>
            <a:r>
              <a:rPr lang="en-US" sz="2400" dirty="0" err="1">
                <a:latin typeface="Consolas" pitchFamily="49" charset="0"/>
              </a:rPr>
              <a:t>dir</a:t>
            </a:r>
            <a:r>
              <a:rPr lang="en-US" sz="2400" dirty="0">
                <a:latin typeface="Consolas" pitchFamily="49" charset="0"/>
              </a:rPr>
              <a:t>);</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a:t>
            </a:r>
          </a:p>
          <a:p>
            <a:pPr>
              <a:defRPr/>
            </a:pPr>
            <a:r>
              <a:rPr lang="en-US" sz="2400" dirty="0">
                <a:latin typeface="Consolas" pitchFamily="49" charset="0"/>
              </a:rPr>
              <a:t>}  // this describes the 'what it does'</a:t>
            </a:r>
          </a:p>
        </p:txBody>
      </p:sp>
    </p:spTree>
    <p:extLst>
      <p:ext uri="{BB962C8B-B14F-4D97-AF65-F5344CB8AC3E}">
        <p14:creationId xmlns:p14="http://schemas.microsoft.com/office/powerpoint/2010/main" val="4132860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12248</TotalTime>
  <Words>2711</Words>
  <Application>Microsoft Macintosh PowerPoint</Application>
  <PresentationFormat>On-screen Show (4:3)</PresentationFormat>
  <Paragraphs>356</Paragraphs>
  <Slides>28</Slides>
  <Notes>19</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Consolas</vt:lpstr>
      <vt:lpstr>Courier New</vt:lpstr>
      <vt:lpstr>Office Theme</vt:lpstr>
      <vt:lpstr>CSSE 220</vt:lpstr>
      <vt:lpstr>Design Problem 3 Solution</vt:lpstr>
      <vt:lpstr>Object-Oriented Programming</vt:lpstr>
      <vt:lpstr>Interfaces – What, When, Why, How?</vt:lpstr>
      <vt:lpstr>Interface Types: Key Idea</vt:lpstr>
      <vt:lpstr>Notation: In Code</vt:lpstr>
      <vt:lpstr>Notation: In Code – Example 1</vt:lpstr>
      <vt:lpstr>Notation: @Override Annotation</vt:lpstr>
      <vt:lpstr>PowerPoint Presentation</vt:lpstr>
      <vt:lpstr>Notation: In Code – Example 3</vt:lpstr>
      <vt:lpstr>Why?</vt:lpstr>
      <vt:lpstr>Open simpleExample</vt:lpstr>
      <vt:lpstr>Notation: In UML</vt:lpstr>
      <vt:lpstr>Code Refactoring</vt:lpstr>
      <vt:lpstr>Pet Example</vt:lpstr>
      <vt:lpstr>Interface Types can replace class types</vt:lpstr>
      <vt:lpstr>Interface Types can replace class types</vt:lpstr>
      <vt:lpstr>Interface Types can replace class types</vt:lpstr>
      <vt:lpstr>Interface Types can replace class types</vt:lpstr>
      <vt:lpstr>Check your understanding…</vt:lpstr>
      <vt:lpstr>Valid interface</vt:lpstr>
      <vt:lpstr>A valid Class implementing Pet</vt:lpstr>
      <vt:lpstr>Why is this OK?</vt:lpstr>
      <vt:lpstr>PowerPoint Presentation</vt:lpstr>
      <vt:lpstr>UML Solution… now code it!</vt:lpstr>
      <vt:lpstr>Polymorphism! (A quick intro)</vt:lpstr>
      <vt:lpstr>Polymorphic method calls</vt:lpstr>
      <vt:lpstr>How does all this help reuse?</vt:lpstr>
    </vt:vector>
  </TitlesOfParts>
  <Manager/>
  <Company>RHIT CSSE</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CSSE Faculty</dc:creator>
  <cp:keywords/>
  <dc:description/>
  <cp:lastModifiedBy>Hollingsworth, Joseph</cp:lastModifiedBy>
  <cp:revision>634</cp:revision>
  <cp:lastPrinted>2015-10-02T13:25:50Z</cp:lastPrinted>
  <dcterms:created xsi:type="dcterms:W3CDTF">2011-01-18T15:01:32Z</dcterms:created>
  <dcterms:modified xsi:type="dcterms:W3CDTF">2022-10-03T18:30:10Z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TC101671231033</vt:lpwstr>
  </property>
</Properties>
</file>

<file path=docProps/thumbnail.jpeg>
</file>